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79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69" r:id="rId5"/>
    <p:sldId id="270" r:id="rId6"/>
    <p:sldId id="271" r:id="rId7"/>
    <p:sldId id="332" r:id="rId8"/>
    <p:sldId id="273" r:id="rId9"/>
    <p:sldId id="274" r:id="rId10"/>
    <p:sldId id="275" r:id="rId11"/>
    <p:sldId id="276" r:id="rId12"/>
    <p:sldId id="319" r:id="rId13"/>
    <p:sldId id="320" r:id="rId14"/>
    <p:sldId id="321" r:id="rId15"/>
    <p:sldId id="329" r:id="rId16"/>
    <p:sldId id="322" r:id="rId17"/>
    <p:sldId id="330" r:id="rId18"/>
    <p:sldId id="287" r:id="rId19"/>
    <p:sldId id="265" r:id="rId20"/>
    <p:sldId id="277" r:id="rId21"/>
    <p:sldId id="278" r:id="rId22"/>
    <p:sldId id="280" r:id="rId23"/>
    <p:sldId id="325" r:id="rId24"/>
    <p:sldId id="281" r:id="rId25"/>
    <p:sldId id="283" r:id="rId26"/>
    <p:sldId id="284" r:id="rId27"/>
    <p:sldId id="285" r:id="rId28"/>
    <p:sldId id="286" r:id="rId29"/>
    <p:sldId id="331" r:id="rId30"/>
    <p:sldId id="292" r:id="rId31"/>
    <p:sldId id="294" r:id="rId32"/>
    <p:sldId id="293" r:id="rId33"/>
    <p:sldId id="295" r:id="rId34"/>
    <p:sldId id="333" r:id="rId35"/>
    <p:sldId id="334" r:id="rId36"/>
    <p:sldId id="318" r:id="rId37"/>
    <p:sldId id="335" r:id="rId38"/>
    <p:sldId id="268" r:id="rId39"/>
    <p:sldId id="300" r:id="rId40"/>
    <p:sldId id="33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81688" autoAdjust="0"/>
  </p:normalViewPr>
  <p:slideViewPr>
    <p:cSldViewPr snapToGrid="0">
      <p:cViewPr varScale="1">
        <p:scale>
          <a:sx n="99" d="100"/>
          <a:sy n="99" d="100"/>
        </p:scale>
        <p:origin x="-102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4"/>
    </p:cViewPr>
  </p:sorterViewPr>
  <p:notesViewPr>
    <p:cSldViewPr snapToGrid="0">
      <p:cViewPr varScale="1">
        <p:scale>
          <a:sx n="54" d="100"/>
          <a:sy n="54" d="100"/>
        </p:scale>
        <p:origin x="1992" y="7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B1CC1-28D5-4F39-B423-2FFDCBE275CB}" type="datetimeFigureOut">
              <a:rPr lang="en-US" smtClean="0"/>
              <a:pPr/>
              <a:t>8/30/2016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A1AD-79C5-4829-BE1C-0C910DED52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00582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A3D63-28D4-406A-8EF9-856061A241CF}" type="datetimeFigureOut">
              <a:rPr lang="en-US" smtClean="0"/>
              <a:pPr/>
              <a:t>8/30/2016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D3AE8-3EBF-4CCA-BDD0-CB14E4D91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6688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chapter discusses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hardware, software, and open source alternatives, and defines basic terms and fundamental computing concepts. It briefly touches on new developments in self-driving cars, 3D printing, and the Internet of Things. Plus,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looks at the importance of Web applications and mobile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975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Organizations are interested in new hardware because they represent potential opportunities, or threats, to their ability to generate revenue.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046DD-C1DD-4E51-BCB8-875589B0CFD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7473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 of the smart phone and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6581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Also, self-driving trucks (http://www.wired.com/2015/05/worlds-first-self-driving-semi-truck-hits-road/), farm equipment (https://www.youtube.com/watch?v=D7xc45LyhoU),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460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will self-driving cars disrupt your personal life? Eliminate pizza delivery jobs?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1492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students brainstorm: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would be the benefits of Mercedes-Benz’s new “carriage”-type driverless car over a traditional car converted to be driverless?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would Mercedes-Benz want its new driverless cars to talk to pedestrians?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could a Nest thermostat save you money?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household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objects would they print? Why?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impact could filaments affect innovation, prototyping, and new product development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046DD-C1DD-4E51-BCB8-875589B0CFD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471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need to know about functions of operating systems, servers, and applications.  What are your choices? Which to choose?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6998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Some version of Windows resides on more than 85 percent of world’s desktops, and, for business users, it's more than 95%.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Macintosh with an Intel processor is able to run both Windows and the Mac 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8069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8 is distinguished by what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modern-style applications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are touch-screen oriented and provide context-sensitive, pop-up menus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used with a mouse and keyboard.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98CD92-B74D-46E0-B8DC-62D7F39541A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934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61925" indent="-161925">
              <a:buFontTx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Virtualization: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process by which one computer hosts the appearance of many computers. One operating system, called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 operating system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runs one or more operating systems as applications. Hosted operating systems are called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virtual machines (vm)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61925" indent="-161925">
              <a:buFontTx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Each virtual machine has disk space and other resources allocated to it. Operates as if installed on own computer. </a:t>
            </a:r>
          </a:p>
          <a:p>
            <a:pPr marL="161925" indent="-161925">
              <a:buFontTx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Host operating system controls activities of virtual machines to prevent them from interfering with one another.</a:t>
            </a: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CA5E827-7BD2-41D1-941B-3AAFD3C87A04}" type="slidenum">
              <a:rPr lang="en-US" smtClean="0"/>
              <a:pPr eaLnBrk="1" hangingPunct="1">
                <a:defRPr/>
              </a:pPr>
              <a:t>24</a:t>
            </a:fld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693990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of VM3 is running a browser accessing SharePoint.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68F57E6A-BAD0-4EF5-96D1-FC6B7DDC7B60}" type="slidenum">
              <a:rPr lang="en-US" smtClean="0"/>
              <a:pPr eaLnBrk="1" hangingPunct="1">
                <a:defRPr/>
              </a:pPr>
              <a:t>25</a:t>
            </a:fld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1897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Show a realistic outcome for the team’s investigation: Falcon</a:t>
            </a:r>
            <a:r>
              <a:rPr lang="en-US" baseline="0" dirty="0" smtClean="0"/>
              <a:t> Security is  not a</a:t>
            </a:r>
            <a:r>
              <a:rPr lang="en-US" dirty="0" smtClean="0"/>
              <a:t> manufacturer.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Demonstrate the innovative application of new 3D printing technology.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Chapter 3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discussed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talk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 about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processes and systems Falcon would have to build if it started manufacturing its own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drones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What were some of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processes and systems they would have to build?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08266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61925" indent="-161925">
              <a:buFontTx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 do not actually own a program—you own a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license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or right to use the program. </a:t>
            </a:r>
          </a:p>
          <a:p>
            <a:pPr marL="161925" indent="-161925">
              <a:buFontTx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When you buy a Windows license, Microsoft is selling you the right to use Windows. Microsoft continues to own the Windows program. </a:t>
            </a:r>
          </a:p>
          <a:p>
            <a:pPr marL="161925" indent="-161925">
              <a:buFontTx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Large organizations negotiate a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site license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that authorizes the company to install the product on all company computers or a specific site.</a:t>
            </a:r>
          </a:p>
          <a:p>
            <a:pPr marL="161925" indent="-161925">
              <a:buFontTx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Linux, no company can sell you a license to use it. It is owned by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Open Source Community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A657F95D-F4DB-4BE9-9D76-36545948A77C}" type="slidenum">
              <a:rPr lang="en-US" smtClean="0"/>
              <a:pPr eaLnBrk="1" hangingPunct="1">
                <a:defRPr/>
              </a:pPr>
              <a:t>26</a:t>
            </a:fld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208215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software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performs a service or function. Some application programs are general purpose, such as Microsoft Excel or Word. Other application programs provide specific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3547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8171D9E1-EFAF-4A55-BC79-12CA043BAF63}" type="slidenum">
              <a:rPr lang="en-US" smtClean="0"/>
              <a:pPr eaLnBrk="1" hangingPunct="1">
                <a:defRPr/>
              </a:pPr>
              <a:t>28</a:t>
            </a:fld>
            <a:endParaRPr lang="en-US" dirty="0" smtClean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61925" indent="-161925">
              <a:buFontTx/>
              <a:buChar char="•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6245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examples</a:t>
            </a:r>
            <a:r>
              <a:rPr lang="en-US" baseline="0" dirty="0" smtClean="0"/>
              <a:t> of successful open-source projects.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14258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61925" indent="-161925">
              <a:buFontTx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is an intense combination of art and logic. Designing and writing a complicated computer program is exceedingly pleasurable (and addictive).</a:t>
            </a:r>
          </a:p>
          <a:p>
            <a:pPr marL="161925" indent="-161925">
              <a:buFontTx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Programmers can exercise creativity while working on projects they find interesting and fulfilling.</a:t>
            </a:r>
          </a:p>
          <a:p>
            <a:pPr marL="161925" indent="-161925">
              <a:buFontTx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Programmers can exhibit their skill, both for pride, finding a job or consulting employment, or start a business selling services to support an open source product.</a:t>
            </a: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C6CB180B-4AB1-472A-8696-534CC694E7E4}" type="slidenum">
              <a:rPr lang="en-US" smtClean="0"/>
              <a:pPr eaLnBrk="1" hangingPunct="1">
                <a:defRPr/>
              </a:pPr>
              <a:t>30</a:t>
            </a:fld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70305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046DD-C1DD-4E51-BCB8-875589B0CFD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9817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Collaboration of many programmers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Examining source code and identifying a need, creates new feature or redesigns existing feature, or fix a problem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evaluated and extended by others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Iteration, peer reviews and well-managed project yield high-quality code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FF34E8-B2F9-49A8-AB3E-88B77B888ED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6653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3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Depends on requirements and constraints of  situation. You will learn more about matching requirements and programs in Chapter 10.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31369E90-0055-41E4-97E8-97F9F24AD859}" type="slidenum">
              <a:rPr lang="en-US" smtClean="0"/>
              <a:pPr eaLnBrk="1" hangingPunct="1">
                <a:defRPr/>
              </a:pPr>
              <a:t>33</a:t>
            </a:fld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728697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Sensitize students to their security exposure.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Ask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these questions.</a:t>
            </a:r>
          </a:p>
          <a:p>
            <a:pPr marL="628650" lvl="1" indent="-171450">
              <a:buFont typeface="Calibri" panose="020F0502020204030204" pitchFamily="34" charset="0"/>
              <a:buChar char="–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would your flashlight need your GPS coordinates? Who was getting this data? What were they using it for? It looks like someone had already thought of your data-harvesting idea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Calibri" panose="020F0502020204030204" pitchFamily="34" charset="0"/>
              <a:buChar char="–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 Kant’s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 imperative and utilitarian perspectives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work Google should do about flashlight apps available on Google.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74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are shown in the table,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bottom two rows show the changes in the number of permissions from 2013 to 2014.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0532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don’t need to be an expert. You don’t need to be a hardware engineer or a computer programmer. You do need to know enough, however, to be an effective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consumer. You need the knowledge and skills to ask important, relevant questions and understand the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7165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46087898-7DAC-4C74-8120-6D4F873B9239}" type="slidenum">
              <a:rPr lang="en-US" smtClean="0"/>
              <a:pPr eaLnBrk="1" hangingPunct="1">
                <a:defRPr/>
              </a:pPr>
              <a:t>36</a:t>
            </a:fld>
            <a:endParaRPr lang="en-US" dirty="0" smtClean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b="1" dirty="0" smtClean="0">
                <a:latin typeface="Helvetica" pitchFamily="34" charset="0"/>
              </a:rPr>
              <a:t>GOALS</a:t>
            </a:r>
          </a:p>
          <a:p>
            <a:pPr marL="857250" lvl="1" indent="-228600">
              <a:buFont typeface="Calibri" pitchFamily="34" charset="0"/>
              <a:buAutoNum type="arabicPeriod"/>
            </a:pPr>
            <a:r>
              <a:rPr lang="en-US" sz="1100" dirty="0" smtClean="0">
                <a:latin typeface="Helvetica" pitchFamily="34" charset="0"/>
              </a:rPr>
              <a:t>Raise students’ awareness of unrelenting change of technology.</a:t>
            </a:r>
          </a:p>
          <a:p>
            <a:pPr marL="857250" lvl="1" indent="-228600">
              <a:buFont typeface="Calibri" pitchFamily="34" charset="0"/>
              <a:buAutoNum type="arabicPeriod"/>
            </a:pPr>
            <a:r>
              <a:rPr lang="en-US" sz="1100" dirty="0" smtClean="0">
                <a:latin typeface="Helvetica" pitchFamily="34" charset="0"/>
              </a:rPr>
              <a:t>Encourage students to take a stand about how they will react to technological change.</a:t>
            </a:r>
          </a:p>
          <a:p>
            <a:pPr marL="857250" lvl="1" indent="-228600">
              <a:buFont typeface="Calibri" pitchFamily="34" charset="0"/>
              <a:buAutoNum type="arabicPeriod"/>
            </a:pPr>
            <a:r>
              <a:rPr lang="en-US" sz="1100" dirty="0" smtClean="0">
                <a:latin typeface="Helvetica" pitchFamily="34" charset="0"/>
              </a:rPr>
              <a:t>Emphasize this issue is inescapable in business. If students ignore it, they are choosing a personal competitive </a:t>
            </a:r>
            <a:r>
              <a:rPr lang="en-US" sz="1100" i="1" dirty="0" smtClean="0">
                <a:latin typeface="Helvetica" pitchFamily="34" charset="0"/>
              </a:rPr>
              <a:t>disadvantage</a:t>
            </a:r>
            <a:r>
              <a:rPr lang="en-US" sz="1100" dirty="0" smtClean="0">
                <a:latin typeface="Helvetica" pitchFamily="34" charset="0"/>
              </a:rPr>
              <a:t>.</a:t>
            </a:r>
          </a:p>
          <a:p>
            <a:pPr marL="857250" lvl="1" indent="-228600">
              <a:buFont typeface="Calibri" pitchFamily="34" charset="0"/>
              <a:buAutoNum type="arabicPeriod"/>
            </a:pPr>
            <a:r>
              <a:rPr lang="en-US" sz="1100" dirty="0" smtClean="0">
                <a:latin typeface="Helvetica" pitchFamily="34" charset="0"/>
              </a:rPr>
              <a:t>Teach the students the benefits of this class and of IS education.</a:t>
            </a:r>
          </a:p>
        </p:txBody>
      </p:sp>
    </p:spTree>
    <p:extLst>
      <p:ext uri="{BB962C8B-B14F-4D97-AF65-F5344CB8AC3E}">
        <p14:creationId xmlns="" xmlns:p14="http://schemas.microsoft.com/office/powerpoint/2010/main" val="1221757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61925" indent="-161925">
              <a:buFontTx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79F06885-B2AF-49CC-A783-EB1DCF808966}" type="slidenum">
              <a:rPr lang="en-US" smtClean="0"/>
              <a:pPr eaLnBrk="1" hangingPunct="1">
                <a:defRPr/>
              </a:pPr>
              <a:t>39</a:t>
            </a:fld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32888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61925" indent="-161925">
              <a:buFontTx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79F06885-B2AF-49CC-A783-EB1DCF808966}" type="slidenum">
              <a:rPr lang="en-US" smtClean="0"/>
              <a:pPr eaLnBrk="1" hangingPunct="1">
                <a:defRPr/>
              </a:pPr>
              <a:t>40</a:t>
            </a:fld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32888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hardware consists of electronic components and related gadgetry that input, process, output, and store data according to instructions encoded in computer programs or software. All hardware today basically has</a:t>
            </a:r>
            <a:r>
              <a:rPr lang="en-US" baseline="0" dirty="0" smtClean="0"/>
              <a:t> </a:t>
            </a:r>
            <a:r>
              <a:rPr lang="en-US" dirty="0" smtClean="0"/>
              <a:t>the same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046DD-C1DD-4E51-BCB8-875589B0CFD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5540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502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PCs are being supplanted by tablets and other mobile devices.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Phablet combines the functionality of a smartphone with the larger screen of a tablet.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D3AE8-3EBF-4CCA-BDD0-CB14E4D9181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167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computer that is designed to support processing requests from many remote.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61D5-1187-4058-8D40-DBF0D0D9C2C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61920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A6D6CA-88BA-46DB-AD20-79553DA77CEE}" type="slidenum">
              <a:rPr lang="en-US" smtClean="0"/>
              <a:pPr>
                <a:defRPr/>
              </a:pPr>
              <a:t>8</a:t>
            </a:fld>
            <a:endParaRPr lang="en-US" dirty="0" smtClean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/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Bits are used for computer data because they are easy to represent electronically.</a:t>
            </a:r>
          </a:p>
          <a:p>
            <a:pPr marL="162175" indent="-162175">
              <a:buFont typeface="Arial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Bits are used to represent electronically. A switch can be open or closed. </a:t>
            </a:r>
          </a:p>
          <a:p>
            <a:pPr marL="162175" indent="-162175">
              <a:buFont typeface="Arial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 open switch represents 0 or “off” and a closed switch represents “1” or “on”. </a:t>
            </a:r>
          </a:p>
        </p:txBody>
      </p:sp>
    </p:spTree>
    <p:extLst>
      <p:ext uri="{BB962C8B-B14F-4D97-AF65-F5344CB8AC3E}">
        <p14:creationId xmlns="" xmlns:p14="http://schemas.microsoft.com/office/powerpoint/2010/main" val="2857168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9D6220-EF87-4F7D-ADBB-1B5081B544E0}" type="slidenum">
              <a:rPr lang="en-US" smtClean="0"/>
              <a:pPr>
                <a:defRPr/>
              </a:pPr>
              <a:t>9</a:t>
            </a:fld>
            <a:endParaRPr lang="en-US" dirty="0" smtClean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computer data represented by bits. Data can be numbers, characters, currency amounts, photos, recordings, or whatever. All are simply a string of bits. Specifications for size of main memory, disk, and other computer devices are expressed in bytes.</a:t>
            </a:r>
          </a:p>
        </p:txBody>
      </p:sp>
    </p:spTree>
    <p:extLst>
      <p:ext uri="{BB962C8B-B14F-4D97-AF65-F5344CB8AC3E}">
        <p14:creationId xmlns="" xmlns:p14="http://schemas.microsoft.com/office/powerpoint/2010/main" val="421325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3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28800" y="3886200"/>
            <a:ext cx="8737600" cy="1219200"/>
          </a:xfrm>
          <a:solidFill>
            <a:srgbClr val="FFFAFA"/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Arial" pitchFamily="34" charset="0"/>
              <a:buNone/>
              <a:tabLst/>
              <a:defRPr sz="44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666436" y="1524000"/>
            <a:ext cx="4920974" cy="1905000"/>
          </a:xfrm>
          <a:solidFill>
            <a:schemeClr val="bg1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800" b="0" kern="1200" dirty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977723" y="6248400"/>
            <a:ext cx="8229600" cy="304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9122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6438" y="365759"/>
            <a:ext cx="10515600" cy="1097280"/>
          </a:xfrm>
          <a:solidFill>
            <a:srgbClr val="FAF1BC"/>
          </a:solidFill>
          <a:ln w="12700">
            <a:solidFill>
              <a:schemeClr val="tx1"/>
            </a:solidFill>
          </a:ln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990975" y="6248400"/>
            <a:ext cx="8229600" cy="304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772583" y="1559616"/>
            <a:ext cx="10515600" cy="402336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>
              <a:buFont typeface="Arial" pitchFamily="34" charset="0"/>
              <a:buChar char="•"/>
              <a:tabLst/>
              <a:defRPr/>
            </a:lvl1pPr>
            <a:lvl2pPr marL="463550" indent="-238125">
              <a:buClr>
                <a:srgbClr val="000A1E"/>
              </a:buClr>
              <a:buFont typeface="Arial" pitchFamily="34" charset="0"/>
              <a:buChar char="•"/>
              <a:defRPr/>
            </a:lvl2pPr>
            <a:lvl3pPr marL="622300" indent="-277813">
              <a:buClr>
                <a:srgbClr val="000A1E"/>
              </a:buClr>
              <a:buFont typeface="Arial" panose="020B0604020202020204" pitchFamily="34" charset="0"/>
              <a:buChar char="–"/>
              <a:tabLst/>
              <a:defRPr/>
            </a:lvl3pPr>
            <a:lvl4pPr marL="1087438" indent="-346075">
              <a:buClr>
                <a:srgbClr val="000A1E"/>
              </a:buClr>
              <a:buFont typeface="Wingdings" pitchFamily="2" charset="2"/>
              <a:buChar char="Ø"/>
              <a:defRPr/>
            </a:lvl4pPr>
            <a:lvl5pPr marL="1316038" indent="-346075">
              <a:buClr>
                <a:srgbClr val="000A1E"/>
              </a:buClr>
              <a:buFont typeface="Courier New" pitchFamily="49" charset="0"/>
              <a:buChar char="o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0000" y="62484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4-</a:t>
            </a:r>
            <a:fld id="{4228BD1C-C212-4E35-9B32-BE5CA5ABAFDF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7118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4641" y="365126"/>
            <a:ext cx="10515600" cy="1097280"/>
          </a:xfrm>
          <a:solidFill>
            <a:srgbClr val="FAF1BC"/>
          </a:solidFill>
          <a:ln w="12700">
            <a:solidFill>
              <a:schemeClr val="tx1"/>
            </a:solidFill>
          </a:ln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990975" y="6248400"/>
            <a:ext cx="8229600" cy="304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60000" y="62484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4-</a:t>
            </a:r>
            <a:fld id="{4228BD1C-C212-4E35-9B32-BE5CA5ABAFDF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1263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05492" y="6248400"/>
            <a:ext cx="8229600" cy="304800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rgbClr val="000A1E"/>
                </a:solidFill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60000" y="62484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4-</a:t>
            </a:r>
            <a:fld id="{4228BD1C-C212-4E35-9B32-BE5CA5ABAFDF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9951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ch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92300" y="6248400"/>
            <a:ext cx="84328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pic>
        <p:nvPicPr>
          <p:cNvPr id="4" name="Picture 4" descr="disclaim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447801"/>
            <a:ext cx="7467600" cy="22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2714" y="3820012"/>
            <a:ext cx="6943725" cy="1457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998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4233" y="5579166"/>
            <a:ext cx="4766733" cy="1265583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3758" y="5579166"/>
            <a:ext cx="12194117" cy="1308651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rgbClr val="FFDB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857894" y="365125"/>
            <a:ext cx="10515600" cy="1097280"/>
          </a:xfrm>
          <a:prstGeom prst="rect">
            <a:avLst/>
          </a:prstGeom>
          <a:solidFill>
            <a:srgbClr val="FAF1BC"/>
          </a:solidFill>
          <a:ln w="12700">
            <a:solidFill>
              <a:schemeClr val="tx1"/>
            </a:solidFill>
          </a:ln>
          <a:extLst/>
        </p:spPr>
        <p:txBody>
          <a:bodyPr anchor="ctr"/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68622" y="1577642"/>
            <a:ext cx="10515600" cy="402336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3"/>
            <a:r>
              <a:rPr lang="en-US" smtClean="0"/>
              <a:t>Second level</a:t>
            </a:r>
          </a:p>
          <a:p>
            <a:pPr lvl="4"/>
            <a:r>
              <a:rPr lang="en-US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7723" y="6248400"/>
            <a:ext cx="8229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spc="200" baseline="0">
                <a:solidFill>
                  <a:schemeClr val="tx1"/>
                </a:solidFill>
                <a:latin typeface="Arial" panose="020B0604020202020204" pitchFamily="34" charset="0"/>
                <a:cs typeface="Arial" charset="0"/>
              </a:defRPr>
            </a:lvl1pPr>
          </a:lstStyle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pic>
        <p:nvPicPr>
          <p:cNvPr id="10" name="Picture 9"/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0199" y="5931932"/>
            <a:ext cx="8531352" cy="228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393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5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14300" rtl="0" eaLnBrk="1" fontAlgn="base" hangingPunct="1">
        <a:spcBef>
          <a:spcPct val="0"/>
        </a:spcBef>
        <a:spcAft>
          <a:spcPct val="0"/>
        </a:spcAft>
        <a:defRPr lang="en-US" sz="3600" kern="1200" cap="none" dirty="0" smtClean="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Franklin Gothic Medium" pitchFamily="34" charset="0"/>
        </a:defRPr>
      </a:lvl9pPr>
    </p:titleStyle>
    <p:bodyStyle>
      <a:lvl1pPr marL="225425" indent="-225425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234950" indent="-234950" algn="l" rtl="0" eaLnBrk="1" fontAlgn="base" hangingPunct="1">
        <a:spcBef>
          <a:spcPts val="300"/>
        </a:spcBef>
        <a:spcAft>
          <a:spcPct val="0"/>
        </a:spcAft>
        <a:buClr>
          <a:srgbClr val="000A1E"/>
        </a:buClr>
        <a:buFont typeface="Arial" pitchFamily="34" charset="0"/>
        <a:buChar char="•"/>
        <a:tabLst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63550" indent="-225425" algn="l" rtl="0" eaLnBrk="1" fontAlgn="base" hangingPunct="1">
        <a:spcBef>
          <a:spcPts val="300"/>
        </a:spcBef>
        <a:spcAft>
          <a:spcPct val="0"/>
        </a:spcAft>
        <a:buClr>
          <a:srgbClr val="000A1E"/>
        </a:buClr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22300" indent="-284163" algn="l" rtl="0" eaLnBrk="1" fontAlgn="base" hangingPunct="1">
        <a:spcBef>
          <a:spcPts val="300"/>
        </a:spcBef>
        <a:spcAft>
          <a:spcPct val="0"/>
        </a:spcAft>
        <a:buClr>
          <a:srgbClr val="000A1E"/>
        </a:buClr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33463" indent="-384175" algn="l" rtl="0" eaLnBrk="1" fontAlgn="base" hangingPunct="1">
        <a:spcBef>
          <a:spcPts val="300"/>
        </a:spcBef>
        <a:spcAft>
          <a:spcPct val="0"/>
        </a:spcAft>
        <a:buClr>
          <a:srgbClr val="000A1E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newswire.com/news-releases/smart-building-market-growing-at-119-cagr-to-2019-506477511.html" TargetMode="External"/><Relationship Id="rId2" Type="http://schemas.openxmlformats.org/officeDocument/2006/relationships/hyperlink" Target="http://www.ge.com/digital/industrial-internet/?campaignid=GECorpAPM&amp;medium=paid-search&amp;campaignname=IOT-BM&amp;gclid=CM3SoKDk6sgCFZOBaQod6vAEnQ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trends.com/cool-tech/biobots-3d-printer-living-tissue/" TargetMode="External"/><Relationship Id="rId2" Type="http://schemas.openxmlformats.org/officeDocument/2006/relationships/hyperlink" Target="http://uncrate.com/stuff/chefjet-3d-prin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3dprint.com/53437/contour-crafting-dr-khoshnevi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cedes-benz.com/en/mercedes-benz/innovation/research-vehicle-f-015-luxury-in-mo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ore.makerbot.com/replicator2.html" TargetMode="External"/><Relationship Id="rId4" Type="http://schemas.openxmlformats.org/officeDocument/2006/relationships/hyperlink" Target="https://nest.com/works-with-nes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urce_cod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Open-source_software" TargetMode="External"/><Relationship Id="rId5" Type="http://schemas.openxmlformats.org/officeDocument/2006/relationships/hyperlink" Target="http://en.wikipedia.org/wiki/Closed_source" TargetMode="External"/><Relationship Id="rId4" Type="http://schemas.openxmlformats.org/officeDocument/2006/relationships/hyperlink" Target="http://en.wikipedia.org/wiki/Machine_cod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noopwall.com/report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erver_far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0" y="3706583"/>
            <a:ext cx="8737600" cy="1643743"/>
          </a:xfrm>
        </p:spPr>
        <p:txBody>
          <a:bodyPr/>
          <a:lstStyle/>
          <a:p>
            <a:r>
              <a:rPr lang="en-US" dirty="0" smtClean="0"/>
              <a:t>Hardware</a:t>
            </a:r>
            <a:r>
              <a:rPr lang="en-US" dirty="0"/>
              <a:t> </a:t>
            </a:r>
            <a:r>
              <a:rPr lang="en-US" dirty="0" smtClean="0"/>
              <a:t>and Software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88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Hardware with Computer Data Sizes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Computer disk </a:t>
            </a:r>
            <a:r>
              <a:rPr lang="en-US" dirty="0" smtClean="0"/>
              <a:t>capacities by bytes of </a:t>
            </a:r>
            <a:r>
              <a:rPr lang="en-US" dirty="0"/>
              <a:t>data </a:t>
            </a:r>
            <a:r>
              <a:rPr lang="en-US" dirty="0" smtClean="0"/>
              <a:t>storage</a:t>
            </a:r>
          </a:p>
          <a:p>
            <a:pPr lvl="2" indent="-228600"/>
            <a:r>
              <a:rPr lang="en-US" dirty="0" smtClean="0"/>
              <a:t>500 GB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CPU </a:t>
            </a:r>
            <a:r>
              <a:rPr lang="en-US" dirty="0" smtClean="0"/>
              <a:t>speed in cycles called </a:t>
            </a:r>
            <a:r>
              <a:rPr lang="en-US" b="1" i="1" dirty="0" smtClean="0"/>
              <a:t>hertz</a:t>
            </a:r>
            <a:endParaRPr lang="en-US" dirty="0" smtClean="0"/>
          </a:p>
          <a:p>
            <a:pPr marL="865188" lvl="2" indent="-407988"/>
            <a:r>
              <a:rPr lang="en-US" dirty="0" smtClean="0"/>
              <a:t>Slow </a:t>
            </a:r>
            <a:r>
              <a:rPr lang="en-US" dirty="0"/>
              <a:t>personal computer </a:t>
            </a:r>
            <a:r>
              <a:rPr lang="en-US" dirty="0" smtClean="0"/>
              <a:t>speed </a:t>
            </a:r>
            <a:r>
              <a:rPr lang="en-US" dirty="0"/>
              <a:t>of </a:t>
            </a:r>
            <a:r>
              <a:rPr lang="en-US" dirty="0" smtClean="0"/>
              <a:t>3.0 </a:t>
            </a:r>
            <a:r>
              <a:rPr lang="en-US" b="1" dirty="0" smtClean="0"/>
              <a:t>Gigahertz</a:t>
            </a:r>
            <a:r>
              <a:rPr lang="en-US" dirty="0" smtClean="0"/>
              <a:t> </a:t>
            </a:r>
          </a:p>
          <a:p>
            <a:pPr marL="865188" lvl="2" indent="-407988"/>
            <a:r>
              <a:rPr lang="en-US" dirty="0" smtClean="0"/>
              <a:t>Fast PC 3.5+ GHz</a:t>
            </a:r>
          </a:p>
          <a:p>
            <a:pPr marL="471488" indent="-407988"/>
            <a:r>
              <a:rPr lang="en-US" dirty="0" smtClean="0"/>
              <a:t>12 GB+ RAM for large applications</a:t>
            </a:r>
          </a:p>
        </p:txBody>
      </p:sp>
    </p:spTree>
    <p:extLst>
      <p:ext uri="{BB962C8B-B14F-4D97-AF65-F5344CB8AC3E}">
        <p14:creationId xmlns="" xmlns:p14="http://schemas.microsoft.com/office/powerpoint/2010/main" val="26147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Q2:	How Can New Hardware Affect Competitive Strategies?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2583" y="1559615"/>
            <a:ext cx="10515600" cy="4006297"/>
          </a:xfrm>
        </p:spPr>
        <p:txBody>
          <a:bodyPr/>
          <a:lstStyle/>
          <a:p>
            <a:r>
              <a:rPr lang="en-US" b="1" dirty="0"/>
              <a:t>S</a:t>
            </a:r>
            <a:r>
              <a:rPr lang="en-US" b="1" dirty="0" smtClean="0"/>
              <a:t>mart device</a:t>
            </a:r>
          </a:p>
          <a:p>
            <a:pPr lvl="2"/>
            <a:r>
              <a:rPr lang="en-US" dirty="0" smtClean="0"/>
              <a:t>Processing </a:t>
            </a:r>
            <a:r>
              <a:rPr lang="en-US" dirty="0"/>
              <a:t>power, </a:t>
            </a:r>
            <a:r>
              <a:rPr lang="en-US" dirty="0" smtClean="0"/>
              <a:t>large </a:t>
            </a:r>
            <a:r>
              <a:rPr lang="en-US" dirty="0"/>
              <a:t>memory, Internet access, Wi-Fi connectivity</a:t>
            </a:r>
            <a:r>
              <a:rPr lang="en-US" dirty="0" smtClean="0"/>
              <a:t>, ability </a:t>
            </a:r>
            <a:r>
              <a:rPr lang="en-US" dirty="0"/>
              <a:t>to interconnect with other devices and </a:t>
            </a:r>
            <a:r>
              <a:rPr lang="en-US" dirty="0" smtClean="0"/>
              <a:t>applications</a:t>
            </a:r>
          </a:p>
          <a:p>
            <a:r>
              <a:rPr lang="en-US" dirty="0"/>
              <a:t>P</a:t>
            </a:r>
            <a:r>
              <a:rPr lang="en-US" dirty="0" smtClean="0"/>
              <a:t>otential </a:t>
            </a:r>
            <a:r>
              <a:rPr lang="en-US" dirty="0"/>
              <a:t>to </a:t>
            </a:r>
            <a:r>
              <a:rPr lang="en-US" dirty="0" smtClean="0"/>
              <a:t>disrupt existing organizations</a:t>
            </a:r>
          </a:p>
          <a:p>
            <a:pPr marL="1025525" indent="-514350">
              <a:buFont typeface="+mj-lt"/>
              <a:buAutoNum type="arabicPeriod"/>
            </a:pPr>
            <a:r>
              <a:rPr lang="en-US" dirty="0"/>
              <a:t>Internet of Things (IoT</a:t>
            </a:r>
            <a:r>
              <a:rPr lang="en-US" dirty="0" smtClean="0"/>
              <a:t>)</a:t>
            </a:r>
          </a:p>
          <a:p>
            <a:pPr marL="1025525" indent="-514350">
              <a:buFont typeface="+mj-lt"/>
              <a:buAutoNum type="arabicPeriod"/>
            </a:pPr>
            <a:r>
              <a:rPr lang="en-US" dirty="0"/>
              <a:t>Self-driving </a:t>
            </a:r>
            <a:r>
              <a:rPr lang="en-US" dirty="0" smtClean="0"/>
              <a:t>vehicles</a:t>
            </a:r>
          </a:p>
          <a:p>
            <a:pPr marL="1025525" indent="-514350">
              <a:buFont typeface="+mj-lt"/>
              <a:buAutoNum type="arabicPeriod"/>
            </a:pPr>
            <a:r>
              <a:rPr lang="en-US" dirty="0"/>
              <a:t>3D Printing</a:t>
            </a:r>
          </a:p>
        </p:txBody>
      </p:sp>
    </p:spTree>
    <p:extLst>
      <p:ext uri="{BB962C8B-B14F-4D97-AF65-F5344CB8AC3E}">
        <p14:creationId xmlns="" xmlns:p14="http://schemas.microsoft.com/office/powerpoint/2010/main" val="22793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Internet of </a:t>
            </a:r>
            <a:r>
              <a:rPr lang="en-IN" dirty="0" smtClean="0"/>
              <a:t>Things (</a:t>
            </a:r>
            <a:r>
              <a:rPr lang="en-IN" dirty="0"/>
              <a:t>I</a:t>
            </a:r>
            <a:r>
              <a:rPr lang="en-IN" dirty="0" smtClean="0"/>
              <a:t>oT)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2583" y="1559616"/>
            <a:ext cx="5568582" cy="3840480"/>
          </a:xfrm>
        </p:spPr>
        <p:txBody>
          <a:bodyPr/>
          <a:lstStyle/>
          <a:p>
            <a:r>
              <a:rPr lang="en-US" dirty="0"/>
              <a:t>Everyday </a:t>
            </a:r>
            <a:r>
              <a:rPr lang="en-US" dirty="0" smtClean="0"/>
              <a:t>objects embedded </a:t>
            </a:r>
            <a:r>
              <a:rPr lang="en-US" dirty="0"/>
              <a:t>with </a:t>
            </a:r>
            <a:r>
              <a:rPr lang="en-US" dirty="0" smtClean="0"/>
              <a:t>hardware capable </a:t>
            </a:r>
            <a:r>
              <a:rPr lang="en-US" dirty="0"/>
              <a:t>of sensing, processing</a:t>
            </a:r>
            <a:r>
              <a:rPr lang="en-US" dirty="0" smtClean="0"/>
              <a:t>, </a:t>
            </a:r>
            <a:r>
              <a:rPr lang="en-US" dirty="0"/>
              <a:t>transmitting </a:t>
            </a:r>
            <a:r>
              <a:rPr lang="en-US" dirty="0" smtClean="0"/>
              <a:t>data</a:t>
            </a:r>
          </a:p>
          <a:p>
            <a:r>
              <a:rPr lang="en-US" dirty="0"/>
              <a:t>C</a:t>
            </a:r>
            <a:r>
              <a:rPr lang="en-US" dirty="0" smtClean="0"/>
              <a:t>onnect </a:t>
            </a:r>
            <a:r>
              <a:rPr lang="en-US" dirty="0"/>
              <a:t>to a </a:t>
            </a:r>
            <a:r>
              <a:rPr lang="en-US" dirty="0" smtClean="0"/>
              <a:t>network to </a:t>
            </a:r>
            <a:r>
              <a:rPr lang="en-US" dirty="0"/>
              <a:t>share data with any other </a:t>
            </a:r>
            <a:r>
              <a:rPr lang="en-US" dirty="0" smtClean="0"/>
              <a:t>applications, services, devices</a:t>
            </a:r>
            <a:endParaRPr lang="en-US" dirty="0"/>
          </a:p>
        </p:txBody>
      </p:sp>
      <p:pic>
        <p:nvPicPr>
          <p:cNvPr id="6" name="Picture 5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1165" y="1559616"/>
            <a:ext cx="4966812" cy="3840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553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of the Internet of </a:t>
            </a:r>
            <a:r>
              <a:rPr lang="en-IN" dirty="0" smtClean="0"/>
              <a:t>Things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2583" y="1559615"/>
            <a:ext cx="10515600" cy="3966541"/>
          </a:xfrm>
        </p:spPr>
        <p:txBody>
          <a:bodyPr/>
          <a:lstStyle/>
          <a:p>
            <a:r>
              <a:rPr lang="en-US" dirty="0"/>
              <a:t>GE’s </a:t>
            </a:r>
            <a:r>
              <a:rPr lang="en-US" dirty="0">
                <a:hlinkClick r:id="rId2"/>
              </a:rPr>
              <a:t>Industrial </a:t>
            </a:r>
            <a:r>
              <a:rPr lang="en-US" dirty="0" smtClean="0">
                <a:hlinkClick r:id="rId2"/>
              </a:rPr>
              <a:t>Internet</a:t>
            </a:r>
            <a:endParaRPr lang="en-US" dirty="0" smtClean="0"/>
          </a:p>
          <a:p>
            <a:pPr lvl="2"/>
            <a:r>
              <a:rPr lang="en-US" dirty="0" smtClean="0"/>
              <a:t>Increase </a:t>
            </a:r>
            <a:r>
              <a:rPr lang="en-US" dirty="0"/>
              <a:t>efficiencies, </a:t>
            </a:r>
            <a:r>
              <a:rPr lang="en-US" dirty="0" smtClean="0"/>
              <a:t>reduce waste, </a:t>
            </a:r>
            <a:r>
              <a:rPr lang="en-US" dirty="0"/>
              <a:t>improve decision </a:t>
            </a:r>
            <a:r>
              <a:rPr lang="en-US" dirty="0" smtClean="0"/>
              <a:t>making</a:t>
            </a:r>
          </a:p>
          <a:p>
            <a:pPr lvl="2"/>
            <a:r>
              <a:rPr lang="en-US" dirty="0" smtClean="0"/>
              <a:t>Greatest </a:t>
            </a:r>
            <a:r>
              <a:rPr lang="en-US" dirty="0"/>
              <a:t>potential for smart devices in hospitals</a:t>
            </a:r>
            <a:r>
              <a:rPr lang="en-US" dirty="0" smtClean="0"/>
              <a:t>, power </a:t>
            </a:r>
            <a:r>
              <a:rPr lang="en-US" dirty="0"/>
              <a:t>grids, railroads, and manufacturing </a:t>
            </a:r>
            <a:r>
              <a:rPr lang="en-US" dirty="0" smtClean="0"/>
              <a:t>plants</a:t>
            </a:r>
            <a:endParaRPr lang="en-US" dirty="0"/>
          </a:p>
          <a:p>
            <a:pPr marL="344487" lvl="2" indent="0">
              <a:buNone/>
            </a:pPr>
            <a:endParaRPr lang="en-US" dirty="0" smtClean="0"/>
          </a:p>
          <a:p>
            <a:r>
              <a:rPr lang="en-US" dirty="0" smtClean="0">
                <a:hlinkClick r:id="rId3"/>
              </a:rPr>
              <a:t>Smart buildings </a:t>
            </a:r>
            <a:r>
              <a:rPr lang="en-US" dirty="0" smtClean="0"/>
              <a:t>(Microsoft)</a:t>
            </a:r>
          </a:p>
          <a:p>
            <a:pPr lvl="2"/>
            <a:r>
              <a:rPr lang="en-US" dirty="0" smtClean="0"/>
              <a:t>ID </a:t>
            </a:r>
            <a:r>
              <a:rPr lang="en-US" dirty="0"/>
              <a:t>wasteful lighting, </a:t>
            </a:r>
            <a:r>
              <a:rPr lang="en-US" dirty="0" smtClean="0"/>
              <a:t>heating </a:t>
            </a:r>
            <a:r>
              <a:rPr lang="en-US" dirty="0"/>
              <a:t>and cooling systems, and </a:t>
            </a:r>
            <a:r>
              <a:rPr lang="en-US" dirty="0" smtClean="0"/>
              <a:t>rogue fans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71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Self-driving Cars by 2019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2095" y="1559616"/>
            <a:ext cx="6589913" cy="3840480"/>
          </a:xfrm>
        </p:spPr>
        <p:txBody>
          <a:bodyPr/>
          <a:lstStyle/>
          <a:p>
            <a:r>
              <a:rPr lang="en-US" dirty="0" smtClean="0"/>
              <a:t>Make life </a:t>
            </a:r>
            <a:r>
              <a:rPr lang="en-US" dirty="0"/>
              <a:t>easier, cheaper</a:t>
            </a:r>
            <a:r>
              <a:rPr lang="en-US" dirty="0" smtClean="0"/>
              <a:t>, safer</a:t>
            </a:r>
          </a:p>
          <a:p>
            <a:r>
              <a:rPr lang="en-US" dirty="0" smtClean="0"/>
              <a:t>Reduce human error</a:t>
            </a:r>
          </a:p>
          <a:p>
            <a:pPr lvl="2"/>
            <a:r>
              <a:rPr lang="en-US" dirty="0" smtClean="0"/>
              <a:t>Fewer automobile accidents</a:t>
            </a:r>
          </a:p>
          <a:p>
            <a:pPr lvl="2"/>
            <a:r>
              <a:rPr lang="en-US" dirty="0"/>
              <a:t>Avoid costly traffic tickets, parking tickets, DUI </a:t>
            </a:r>
            <a:r>
              <a:rPr lang="en-US" dirty="0" smtClean="0"/>
              <a:t>citations</a:t>
            </a:r>
            <a:endParaRPr lang="en-US" dirty="0"/>
          </a:p>
          <a:p>
            <a:r>
              <a:rPr lang="en-US" dirty="0" smtClean="0"/>
              <a:t>Eliminate need for </a:t>
            </a:r>
            <a:r>
              <a:rPr lang="en-US" dirty="0"/>
              <a:t>multiple </a:t>
            </a:r>
            <a:r>
              <a:rPr lang="en-US" dirty="0" smtClean="0"/>
              <a:t>cars</a:t>
            </a:r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0665" y="1475239"/>
            <a:ext cx="3200796" cy="41285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3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Cars Will Disrupt Businesses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sales </a:t>
            </a:r>
          </a:p>
          <a:p>
            <a:pPr lvl="2"/>
            <a:r>
              <a:rPr lang="en-US" dirty="0" smtClean="0"/>
              <a:t>Fewer </a:t>
            </a:r>
            <a:r>
              <a:rPr lang="en-US" dirty="0"/>
              <a:t>cars on </a:t>
            </a:r>
            <a:r>
              <a:rPr lang="en-US" dirty="0" smtClean="0"/>
              <a:t>road </a:t>
            </a:r>
            <a:r>
              <a:rPr lang="en-US" dirty="0"/>
              <a:t>may mean fewer cars </a:t>
            </a:r>
            <a:r>
              <a:rPr lang="en-US" dirty="0" smtClean="0"/>
              <a:t>sold</a:t>
            </a:r>
          </a:p>
          <a:p>
            <a:r>
              <a:rPr lang="en-US" dirty="0" smtClean="0"/>
              <a:t>Auto loans, insurance, car repair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jobs for engineers, programmers, </a:t>
            </a:r>
            <a:r>
              <a:rPr lang="en-US" dirty="0" smtClean="0"/>
              <a:t>systems designers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computer hardware, sensors, and cameras in </a:t>
            </a:r>
            <a:r>
              <a:rPr lang="en-US" dirty="0" smtClean="0"/>
              <a:t>vehicles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944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2583" y="1559615"/>
            <a:ext cx="7472782" cy="3895253"/>
          </a:xfrm>
        </p:spPr>
        <p:txBody>
          <a:bodyPr/>
          <a:lstStyle/>
          <a:p>
            <a:r>
              <a:rPr lang="en-US" dirty="0" smtClean="0"/>
              <a:t>Plastics, metals</a:t>
            </a:r>
            <a:r>
              <a:rPr lang="en-US" dirty="0"/>
              <a:t>, ceramics, foods</a:t>
            </a:r>
            <a:r>
              <a:rPr lang="en-US" dirty="0" smtClean="0"/>
              <a:t>, </a:t>
            </a:r>
            <a:r>
              <a:rPr lang="en-US" dirty="0"/>
              <a:t>biological </a:t>
            </a:r>
            <a:r>
              <a:rPr lang="en-US" dirty="0" smtClean="0"/>
              <a:t>material</a:t>
            </a:r>
          </a:p>
          <a:p>
            <a:r>
              <a:rPr lang="en-US" dirty="0"/>
              <a:t>O</a:t>
            </a:r>
            <a:r>
              <a:rPr lang="en-US" dirty="0" smtClean="0"/>
              <a:t>pportunities in </a:t>
            </a:r>
            <a:r>
              <a:rPr lang="en-US" dirty="0"/>
              <a:t>aerospace, defense, automotive, entertainment</a:t>
            </a:r>
            <a:r>
              <a:rPr lang="en-US" dirty="0" smtClean="0"/>
              <a:t>, </a:t>
            </a:r>
            <a:r>
              <a:rPr lang="en-US" dirty="0"/>
              <a:t>healthcare </a:t>
            </a:r>
            <a:r>
              <a:rPr lang="en-US" dirty="0" smtClean="0"/>
              <a:t>industries </a:t>
            </a:r>
          </a:p>
          <a:p>
            <a:r>
              <a:rPr lang="en-US" dirty="0" smtClean="0"/>
              <a:t>What </a:t>
            </a:r>
            <a:r>
              <a:rPr lang="en-US" dirty="0"/>
              <a:t>happens </a:t>
            </a:r>
            <a:r>
              <a:rPr lang="en-US" dirty="0" smtClean="0"/>
              <a:t>when </a:t>
            </a:r>
            <a:r>
              <a:rPr lang="en-US" dirty="0"/>
              <a:t>3D-print extra-large objects like cars</a:t>
            </a:r>
            <a:r>
              <a:rPr lang="en-US" dirty="0" smtClean="0"/>
              <a:t>, </a:t>
            </a:r>
            <a:r>
              <a:rPr lang="en-US" dirty="0"/>
              <a:t>planes, boats, houses, and </a:t>
            </a:r>
            <a:r>
              <a:rPr lang="en-US" dirty="0" smtClean="0"/>
              <a:t>drones happens?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45365" y="1797066"/>
            <a:ext cx="3522341" cy="23431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84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3D Printing Examples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ChefJet</a:t>
            </a:r>
            <a:r>
              <a:rPr lang="en-US" dirty="0"/>
              <a:t>, </a:t>
            </a:r>
            <a:r>
              <a:rPr lang="en-US" dirty="0" smtClean="0"/>
              <a:t>culinary artists and novices can </a:t>
            </a:r>
            <a:r>
              <a:rPr lang="en-US" dirty="0"/>
              <a:t>produce intricate, beautiful, and fully customized </a:t>
            </a:r>
            <a:r>
              <a:rPr lang="en-US" dirty="0" smtClean="0"/>
              <a:t>deserts</a:t>
            </a:r>
          </a:p>
          <a:p>
            <a:r>
              <a:rPr lang="en-US" dirty="0">
                <a:hlinkClick r:id="rId3"/>
              </a:rPr>
              <a:t>L</a:t>
            </a:r>
            <a:r>
              <a:rPr lang="en-US" dirty="0" smtClean="0">
                <a:hlinkClick r:id="rId3"/>
              </a:rPr>
              <a:t>iving cells </a:t>
            </a:r>
            <a:r>
              <a:rPr lang="en-US" dirty="0" smtClean="0"/>
              <a:t>(organs, bones, heart valves, skin)</a:t>
            </a:r>
          </a:p>
          <a:p>
            <a:r>
              <a:rPr lang="en-US" dirty="0" smtClean="0">
                <a:hlinkClick r:id="rId4"/>
              </a:rPr>
              <a:t>Houses, buildings 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72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So What? </a:t>
            </a:r>
            <a:r>
              <a:rPr lang="en-US" dirty="0"/>
              <a:t>New from CES </a:t>
            </a:r>
            <a:r>
              <a:rPr lang="en-US" dirty="0" smtClean="0"/>
              <a:t>2015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hlinkClick r:id="rId3"/>
              </a:rPr>
              <a:t>D</a:t>
            </a:r>
            <a:r>
              <a:rPr lang="en-US" dirty="0" smtClean="0">
                <a:hlinkClick r:id="rId3"/>
              </a:rPr>
              <a:t>riverless </a:t>
            </a:r>
            <a:r>
              <a:rPr lang="en-US" dirty="0">
                <a:hlinkClick r:id="rId3"/>
              </a:rPr>
              <a:t>Mercedes-Benz F </a:t>
            </a:r>
            <a:r>
              <a:rPr lang="en-US" dirty="0" smtClean="0">
                <a:hlinkClick r:id="rId3"/>
              </a:rPr>
              <a:t>015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“</a:t>
            </a:r>
            <a:r>
              <a:rPr lang="en-US" dirty="0" smtClean="0">
                <a:hlinkClick r:id="rId4"/>
              </a:rPr>
              <a:t>Works </a:t>
            </a:r>
            <a:r>
              <a:rPr lang="en-US" dirty="0">
                <a:hlinkClick r:id="rId4"/>
              </a:rPr>
              <a:t>with </a:t>
            </a:r>
            <a:r>
              <a:rPr lang="en-US" dirty="0" smtClean="0">
                <a:hlinkClick r:id="rId4"/>
              </a:rPr>
              <a:t>Nest</a:t>
            </a:r>
            <a:r>
              <a:rPr lang="en-US" dirty="0" smtClean="0"/>
              <a:t>” – </a:t>
            </a:r>
            <a:r>
              <a:rPr lang="en-US" dirty="0"/>
              <a:t>home automation and </a:t>
            </a:r>
            <a:r>
              <a:rPr lang="en-US" dirty="0" smtClean="0"/>
              <a:t>IoT convergence.</a:t>
            </a:r>
            <a:endParaRPr lang="en-US" dirty="0"/>
          </a:p>
          <a:p>
            <a:pPr>
              <a:defRPr/>
            </a:pPr>
            <a:r>
              <a:rPr lang="en-US" dirty="0" smtClean="0">
                <a:hlinkClick r:id="rId5"/>
              </a:rPr>
              <a:t>MakerBot</a:t>
            </a:r>
            <a:r>
              <a:rPr lang="en-US" dirty="0" smtClean="0"/>
              <a:t> </a:t>
            </a:r>
          </a:p>
          <a:p>
            <a:pPr lvl="2">
              <a:defRPr/>
            </a:pPr>
            <a:r>
              <a:rPr lang="en-US" dirty="0" smtClean="0"/>
              <a:t>3D printing in metal</a:t>
            </a:r>
            <a:r>
              <a:rPr lang="en-US" dirty="0"/>
              <a:t>, wood, and </a:t>
            </a:r>
            <a:r>
              <a:rPr lang="en-US" dirty="0" smtClean="0"/>
              <a:t>stone</a:t>
            </a:r>
          </a:p>
          <a:p>
            <a:pPr lvl="2">
              <a:defRPr/>
            </a:pPr>
            <a:r>
              <a:rPr lang="en-US" dirty="0"/>
              <a:t>P</a:t>
            </a:r>
            <a:r>
              <a:rPr lang="en-US" dirty="0" smtClean="0"/>
              <a:t>rint 50+% of typical household items</a:t>
            </a:r>
          </a:p>
          <a:p>
            <a:pPr lvl="2"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Q3: </a:t>
            </a:r>
            <a:r>
              <a:rPr lang="en-IN" dirty="0" smtClean="0"/>
              <a:t>What Do Business Professionals Need to Know About Software?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86524" y="3734567"/>
            <a:ext cx="6415125" cy="1543054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dirty="0" smtClean="0"/>
              <a:t>Native applications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Thin-client vs thick-client applications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Web applications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6094" y="1614212"/>
            <a:ext cx="8321322" cy="21031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41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“3D Printing Our Own Drones Isn’t Going to Save Us Enough Money.”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Investigating 3D-printing </a:t>
            </a:r>
            <a:r>
              <a:rPr lang="en-US" dirty="0"/>
              <a:t>parts to make drones </a:t>
            </a:r>
            <a:r>
              <a:rPr lang="en-US" dirty="0" smtClean="0"/>
              <a:t>in-house.</a:t>
            </a:r>
          </a:p>
          <a:p>
            <a:pPr lvl="2"/>
            <a:r>
              <a:rPr lang="en-US" dirty="0" smtClean="0"/>
              <a:t>Cost-savings, greater flexibility </a:t>
            </a:r>
            <a:r>
              <a:rPr lang="en-US" dirty="0"/>
              <a:t>updating </a:t>
            </a:r>
            <a:r>
              <a:rPr lang="en-US" dirty="0" smtClean="0"/>
              <a:t>current </a:t>
            </a:r>
            <a:r>
              <a:rPr lang="en-US" dirty="0"/>
              <a:t>fleet of drones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Not enough drone parts can </a:t>
            </a:r>
            <a:r>
              <a:rPr lang="en-US" dirty="0"/>
              <a:t>be replaced</a:t>
            </a:r>
            <a:r>
              <a:rPr lang="en-US" dirty="0" smtClean="0"/>
              <a:t>.</a:t>
            </a:r>
          </a:p>
          <a:p>
            <a:r>
              <a:rPr lang="en-US" dirty="0"/>
              <a:t>P</a:t>
            </a:r>
            <a:r>
              <a:rPr lang="en-US" dirty="0" smtClean="0"/>
              <a:t>assive </a:t>
            </a:r>
            <a:r>
              <a:rPr lang="en-US" dirty="0"/>
              <a:t>recharging </a:t>
            </a:r>
            <a:r>
              <a:rPr lang="en-US" dirty="0" smtClean="0"/>
              <a:t>platform </a:t>
            </a:r>
            <a:r>
              <a:rPr lang="en-US" dirty="0"/>
              <a:t>using 3D-printed </a:t>
            </a:r>
            <a:r>
              <a:rPr lang="en-US" dirty="0" smtClean="0"/>
              <a:t>parts a </a:t>
            </a:r>
            <a:r>
              <a:rPr lang="en-US" dirty="0"/>
              <a:t>huge </a:t>
            </a:r>
            <a:r>
              <a:rPr lang="en-US" dirty="0" smtClean="0"/>
              <a:t>success.</a:t>
            </a:r>
          </a:p>
          <a:p>
            <a:r>
              <a:rPr lang="en-US" dirty="0"/>
              <a:t>Cutting edge </a:t>
            </a:r>
            <a:r>
              <a:rPr lang="en-US" dirty="0" smtClean="0"/>
              <a:t>frustrating, costly.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309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4641" y="365126"/>
            <a:ext cx="10515600" cy="1188720"/>
          </a:xfrm>
        </p:spPr>
        <p:txBody>
          <a:bodyPr/>
          <a:lstStyle/>
          <a:p>
            <a:r>
              <a:rPr lang="en-US" dirty="0"/>
              <a:t>Major Operating Systems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pic>
        <p:nvPicPr>
          <p:cNvPr id="8" name="Picture 7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641" y="1553846"/>
            <a:ext cx="10515600" cy="40233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29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707" y="2006339"/>
            <a:ext cx="10515600" cy="3474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641" y="365126"/>
            <a:ext cx="10515600" cy="1188720"/>
          </a:xfrm>
        </p:spPr>
        <p:txBody>
          <a:bodyPr/>
          <a:lstStyle/>
          <a:p>
            <a:r>
              <a:rPr lang="en-US" dirty="0"/>
              <a:t>Major Operating </a:t>
            </a:r>
            <a:r>
              <a:rPr lang="en-US" dirty="0" smtClean="0"/>
              <a:t>Systems (cont'd)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pic>
        <p:nvPicPr>
          <p:cNvPr id="10" name="Picture 9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640" y="1587712"/>
            <a:ext cx="10515600" cy="45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55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Example of the Modern Style Interface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7662" y="1589827"/>
            <a:ext cx="7058025" cy="398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Mint Virtual </a:t>
            </a:r>
            <a:r>
              <a:rPr lang="en-US" dirty="0" smtClean="0"/>
              <a:t>Machine Running </a:t>
            </a:r>
            <a:r>
              <a:rPr lang="en-US" dirty="0"/>
              <a:t>in Microsoft </a:t>
            </a:r>
            <a:r>
              <a:rPr lang="en-US" dirty="0" smtClean="0"/>
              <a:t>Windows 7 Professional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150372" y="2114024"/>
            <a:ext cx="3632844" cy="203027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/>
          <a:lstStyle>
            <a:lvl1pPr marL="225425" indent="-225425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34950" indent="-23495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Font typeface="Arial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68325" indent="-3302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33655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11275" indent="-3841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• PC virtualization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• Server virtualization</a:t>
            </a:r>
          </a:p>
          <a:p>
            <a:pPr marL="236538" indent="-236538">
              <a:buFont typeface="Arial" pitchFamily="34" charset="0"/>
              <a:buNone/>
            </a:pPr>
            <a:r>
              <a:rPr lang="en-US" dirty="0" smtClean="0"/>
              <a:t>• Desktop virtualization</a:t>
            </a:r>
            <a:endParaRPr lang="en-US" dirty="0"/>
          </a:p>
        </p:txBody>
      </p:sp>
      <p:pic>
        <p:nvPicPr>
          <p:cNvPr id="9" name="Picture 8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9026" y="1613618"/>
            <a:ext cx="6400800" cy="39319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114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Windows Server Computer Hosting Two Virtual Machines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352" y="1597872"/>
            <a:ext cx="9887325" cy="39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How Virtual Machine Example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1510" y="1578904"/>
            <a:ext cx="8229600" cy="39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Owning Versus Licensing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70000"/>
              </a:lnSpc>
              <a:defRPr/>
            </a:pPr>
            <a:r>
              <a:rPr lang="en-US" dirty="0" smtClean="0"/>
              <a:t>License</a:t>
            </a:r>
          </a:p>
          <a:p>
            <a:pPr marL="747713" indent="-457200">
              <a:lnSpc>
                <a:spcPct val="70000"/>
              </a:lnSpc>
              <a:buFont typeface="Helvetica" pitchFamily="34" charset="0"/>
              <a:buChar char="–"/>
              <a:defRPr/>
            </a:pPr>
            <a:r>
              <a:rPr lang="en-US" dirty="0"/>
              <a:t>Right to use specified number of </a:t>
            </a:r>
            <a:r>
              <a:rPr lang="en-US" dirty="0" smtClean="0"/>
              <a:t>copies</a:t>
            </a:r>
          </a:p>
          <a:p>
            <a:pPr marL="747713" indent="-457200">
              <a:lnSpc>
                <a:spcPct val="70000"/>
              </a:lnSpc>
              <a:buFont typeface="Helvetica" pitchFamily="34" charset="0"/>
              <a:buChar char="–"/>
              <a:defRPr/>
            </a:pPr>
            <a:r>
              <a:rPr lang="en-US" dirty="0" smtClean="0"/>
              <a:t>Limits vendor’s liability</a:t>
            </a:r>
          </a:p>
          <a:p>
            <a:pPr>
              <a:lnSpc>
                <a:spcPct val="70000"/>
              </a:lnSpc>
              <a:defRPr/>
            </a:pPr>
            <a:r>
              <a:rPr lang="en-US" dirty="0" smtClean="0"/>
              <a:t>Site </a:t>
            </a:r>
            <a:r>
              <a:rPr lang="en-US" dirty="0"/>
              <a:t>License</a:t>
            </a:r>
          </a:p>
          <a:p>
            <a:pPr marL="747713" lvl="1" indent="-393700">
              <a:lnSpc>
                <a:spcPct val="70000"/>
              </a:lnSpc>
              <a:buClrTx/>
              <a:buFont typeface="Helvetica" pitchFamily="34" charset="0"/>
              <a:buChar char="–"/>
              <a:defRPr/>
            </a:pPr>
            <a:r>
              <a:rPr lang="en-US" dirty="0"/>
              <a:t>Flat fee </a:t>
            </a:r>
            <a:r>
              <a:rPr lang="en-US" dirty="0" smtClean="0"/>
              <a:t>to </a:t>
            </a:r>
            <a:r>
              <a:rPr lang="en-US" dirty="0"/>
              <a:t>install software </a:t>
            </a:r>
            <a:r>
              <a:rPr lang="en-US" dirty="0" smtClean="0"/>
              <a:t>on </a:t>
            </a:r>
            <a:r>
              <a:rPr lang="en-US" dirty="0"/>
              <a:t>all company computers or all computers </a:t>
            </a:r>
            <a:r>
              <a:rPr lang="en-US" dirty="0" smtClean="0"/>
              <a:t>at </a:t>
            </a:r>
            <a:r>
              <a:rPr lang="en-US" dirty="0"/>
              <a:t>specific </a:t>
            </a:r>
            <a:r>
              <a:rPr lang="en-US" dirty="0" smtClean="0"/>
              <a:t>site</a:t>
            </a:r>
            <a:endParaRPr lang="en-US" dirty="0"/>
          </a:p>
          <a:p>
            <a:pPr>
              <a:lnSpc>
                <a:spcPct val="70000"/>
              </a:lnSpc>
              <a:defRPr/>
            </a:pPr>
            <a:r>
              <a:rPr lang="en-US" dirty="0"/>
              <a:t>Open </a:t>
            </a:r>
            <a:r>
              <a:rPr lang="en-US" dirty="0" smtClean="0"/>
              <a:t>Source</a:t>
            </a:r>
          </a:p>
          <a:p>
            <a:pPr marL="800100" indent="-457200">
              <a:lnSpc>
                <a:spcPct val="70000"/>
              </a:lnSpc>
              <a:buFont typeface="Arial" pitchFamily="34" charset="0"/>
              <a:buChar char="–"/>
              <a:defRPr/>
            </a:pPr>
            <a:r>
              <a:rPr lang="en-US" dirty="0" smtClean="0"/>
              <a:t>No </a:t>
            </a:r>
            <a:r>
              <a:rPr lang="en-US" dirty="0"/>
              <a:t>license </a:t>
            </a:r>
            <a:r>
              <a:rPr lang="en-US" dirty="0" smtClean="0"/>
              <a:t>fee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Applications Exist, and How Do</a:t>
            </a:r>
            <a:br>
              <a:rPr lang="en-US" dirty="0"/>
            </a:br>
            <a:r>
              <a:rPr lang="en-US" dirty="0"/>
              <a:t>Organizations Obtain Them?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113" y="1560414"/>
            <a:ext cx="10333317" cy="39319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17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What Is Firmware?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5120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Special software on read-only memory (ROM)</a:t>
            </a:r>
          </a:p>
          <a:p>
            <a:pPr marL="800100" lvl="2" indent="-300038">
              <a:spcBef>
                <a:spcPts val="800"/>
              </a:spcBef>
              <a:spcAft>
                <a:spcPct val="20000"/>
              </a:spcAft>
              <a:buClrTx/>
            </a:pPr>
            <a:r>
              <a:rPr lang="en-US" dirty="0" smtClean="0">
                <a:latin typeface="Arial" charset="0"/>
                <a:cs typeface="Arial" charset="0"/>
              </a:rPr>
              <a:t>Printers, print servers, communication devices</a:t>
            </a:r>
          </a:p>
          <a:p>
            <a:pPr marL="800100" lvl="2" indent="-300038">
              <a:spcBef>
                <a:spcPts val="800"/>
              </a:spcBef>
              <a:spcAft>
                <a:spcPct val="20000"/>
              </a:spcAft>
              <a:buClrTx/>
            </a:pPr>
            <a:r>
              <a:rPr lang="en-US" dirty="0" smtClean="0"/>
              <a:t>As </a:t>
            </a:r>
            <a:r>
              <a:rPr lang="en-US" dirty="0"/>
              <a:t>if </a:t>
            </a:r>
            <a:r>
              <a:rPr lang="en-US" dirty="0" smtClean="0"/>
              <a:t>program’s logic designed into </a:t>
            </a:r>
            <a:r>
              <a:rPr lang="en-US" dirty="0"/>
              <a:t>device’s </a:t>
            </a:r>
            <a:r>
              <a:rPr lang="en-US" dirty="0" smtClean="0"/>
              <a:t>circuitry</a:t>
            </a:r>
          </a:p>
          <a:p>
            <a:pPr marL="795338" lvl="2">
              <a:spcBef>
                <a:spcPts val="800"/>
              </a:spcBef>
            </a:pPr>
            <a:r>
              <a:rPr lang="en-US" dirty="0" smtClean="0">
                <a:latin typeface="Arial" charset="0"/>
                <a:cs typeface="Arial" charset="0"/>
              </a:rPr>
              <a:t>Changeable and upgradable</a:t>
            </a:r>
            <a:r>
              <a:rPr lang="en-US" dirty="0" smtClean="0"/>
              <a:t>, usually </a:t>
            </a:r>
            <a:r>
              <a:rPr lang="en-US" dirty="0"/>
              <a:t>IS </a:t>
            </a:r>
            <a:r>
              <a:rPr lang="en-US" dirty="0" smtClean="0"/>
              <a:t>professionals</a:t>
            </a:r>
            <a:endParaRPr lang="en-US" b="1" dirty="0"/>
          </a:p>
          <a:p>
            <a:pPr lvl="2">
              <a:spcBef>
                <a:spcPts val="800"/>
              </a:spcBef>
            </a:pPr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Q4</a:t>
            </a:r>
            <a:r>
              <a:rPr lang="en-US" dirty="0">
                <a:latin typeface="Arial" charset="0"/>
                <a:cs typeface="Arial" charset="0"/>
              </a:rPr>
              <a:t>:	 </a:t>
            </a:r>
            <a:r>
              <a:rPr lang="en-US" dirty="0"/>
              <a:t>Is Open Source Software a Viable Alternative?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72583" y="1559615"/>
            <a:ext cx="10515600" cy="4011451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• LibreOffice (the default office suite in Linux distributions)</a:t>
            </a:r>
          </a:p>
          <a:p>
            <a:pPr marL="0" indent="0">
              <a:buNone/>
            </a:pPr>
            <a:r>
              <a:rPr lang="en-US" sz="2600" dirty="0"/>
              <a:t>• Firefox (a browser)</a:t>
            </a:r>
          </a:p>
          <a:p>
            <a:pPr marL="0" indent="0">
              <a:buNone/>
            </a:pPr>
            <a:r>
              <a:rPr lang="en-US" sz="2600" dirty="0"/>
              <a:t>• MySQL (a DBMS, see Chapter 5)</a:t>
            </a:r>
          </a:p>
          <a:p>
            <a:pPr marL="0" indent="0">
              <a:buNone/>
            </a:pPr>
            <a:r>
              <a:rPr lang="en-US" sz="2600" dirty="0"/>
              <a:t>• Apache (a Web server, see Chapter 6)</a:t>
            </a:r>
          </a:p>
          <a:p>
            <a:pPr marL="0" indent="0">
              <a:buNone/>
            </a:pPr>
            <a:r>
              <a:rPr lang="en-US" sz="2600" dirty="0"/>
              <a:t>• Ubuntu (a Windows-like desktop operating system)</a:t>
            </a:r>
          </a:p>
          <a:p>
            <a:pPr marL="0" indent="0">
              <a:buNone/>
            </a:pPr>
            <a:r>
              <a:rPr lang="en-US" sz="2600" dirty="0"/>
              <a:t>• Android (a mobile-device operating system, described earlier)</a:t>
            </a:r>
          </a:p>
          <a:p>
            <a:pPr marL="0" indent="0">
              <a:buNone/>
            </a:pPr>
            <a:r>
              <a:rPr lang="en-US" sz="2600" dirty="0"/>
              <a:t>• Cassandra (a NoSQL DBMS, see Chapter 5)</a:t>
            </a:r>
          </a:p>
          <a:p>
            <a:pPr marL="0" indent="0">
              <a:buNone/>
            </a:pPr>
            <a:r>
              <a:rPr lang="en-US" sz="2600" dirty="0"/>
              <a:t>• Hadoop (a BigData processing system, see Chapter 9)</a:t>
            </a:r>
          </a:p>
        </p:txBody>
      </p:sp>
    </p:spTree>
    <p:extLst>
      <p:ext uri="{BB962C8B-B14F-4D97-AF65-F5344CB8AC3E}">
        <p14:creationId xmlns="" xmlns:p14="http://schemas.microsoft.com/office/powerpoint/2010/main" val="31217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Questions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348" y="1559616"/>
            <a:ext cx="10600988" cy="4052908"/>
          </a:xfrm>
        </p:spPr>
        <p:txBody>
          <a:bodyPr/>
          <a:lstStyle/>
          <a:p>
            <a:pPr marL="693738" indent="-693738">
              <a:buNone/>
            </a:pPr>
            <a:r>
              <a:rPr lang="en-US" dirty="0" smtClean="0"/>
              <a:t>Q1: What do business professionals need to know about computer hardware?</a:t>
            </a:r>
          </a:p>
          <a:p>
            <a:pPr marL="693738" indent="-693738">
              <a:buNone/>
            </a:pPr>
            <a:r>
              <a:rPr lang="en-US" dirty="0" smtClean="0"/>
              <a:t>Q2: How can new hardware affect competitive strategies?</a:t>
            </a:r>
          </a:p>
          <a:p>
            <a:pPr marL="693738" indent="-693738">
              <a:buNone/>
            </a:pPr>
            <a:r>
              <a:rPr lang="en-US" dirty="0" smtClean="0"/>
              <a:t>Q3: What do business professionals need to know about software?</a:t>
            </a:r>
          </a:p>
          <a:p>
            <a:pPr marL="693738" indent="-693738">
              <a:buNone/>
            </a:pPr>
            <a:r>
              <a:rPr lang="en-US" dirty="0" smtClean="0"/>
              <a:t>Q4: Is open source software a viable alternative?</a:t>
            </a:r>
          </a:p>
          <a:p>
            <a:pPr marL="1150938" indent="-457200">
              <a:buFont typeface="Wingdings" panose="05000000000000000000" pitchFamily="2" charset="2"/>
              <a:buChar char="Ø"/>
            </a:pPr>
            <a:r>
              <a:rPr lang="en-US" dirty="0"/>
              <a:t>How does the </a:t>
            </a:r>
            <a:r>
              <a:rPr lang="en-US" dirty="0" smtClean="0"/>
              <a:t>knowledge in </a:t>
            </a:r>
            <a:r>
              <a:rPr lang="en-US" dirty="0"/>
              <a:t>this chapter help you?</a:t>
            </a:r>
          </a:p>
        </p:txBody>
      </p:sp>
    </p:spTree>
    <p:extLst>
      <p:ext uri="{BB962C8B-B14F-4D97-AF65-F5344CB8AC3E}">
        <p14:creationId xmlns="" xmlns:p14="http://schemas.microsoft.com/office/powerpoint/2010/main" val="6370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Why Do Programmers Volunteer Their Services to Open Source Projects?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55299" name="Content Placeholder 1"/>
          <p:cNvSpPr>
            <a:spLocks noGrp="1"/>
          </p:cNvSpPr>
          <p:nvPr>
            <p:ph idx="1"/>
          </p:nvPr>
        </p:nvSpPr>
        <p:spPr>
          <a:xfrm>
            <a:off x="772583" y="1578302"/>
            <a:ext cx="10515600" cy="4023360"/>
          </a:xfrm>
        </p:spPr>
        <p:txBody>
          <a:bodyPr/>
          <a:lstStyle/>
          <a:p>
            <a:pPr marL="520700" indent="-352425"/>
            <a:r>
              <a:rPr lang="en-US" dirty="0">
                <a:latin typeface="Arial" charset="0"/>
                <a:cs typeface="Arial" charset="0"/>
              </a:rPr>
              <a:t>Exercise creativity on interesting &amp;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fulfilling </a:t>
            </a:r>
            <a:r>
              <a:rPr lang="en-US" dirty="0" smtClean="0">
                <a:latin typeface="Arial" charset="0"/>
                <a:cs typeface="Arial" charset="0"/>
              </a:rPr>
              <a:t>projects</a:t>
            </a:r>
          </a:p>
          <a:p>
            <a:pPr marL="520700" indent="-342900"/>
            <a:r>
              <a:rPr lang="en-US" dirty="0" smtClean="0">
                <a:latin typeface="Arial" charset="0"/>
                <a:cs typeface="Arial" charset="0"/>
              </a:rPr>
              <a:t>Freedom to choose projects</a:t>
            </a:r>
          </a:p>
          <a:p>
            <a:pPr marL="520700" indent="-342900"/>
            <a:r>
              <a:rPr lang="en-US" dirty="0" smtClean="0">
                <a:latin typeface="Arial" charset="0"/>
                <a:cs typeface="Arial" charset="0"/>
              </a:rPr>
              <a:t>Exhibit one’s skill to get a job</a:t>
            </a:r>
          </a:p>
          <a:p>
            <a:pPr marL="520700" indent="-342900"/>
            <a:r>
              <a:rPr lang="en-US" dirty="0" smtClean="0">
                <a:latin typeface="Arial" charset="0"/>
                <a:cs typeface="Arial" charset="0"/>
              </a:rPr>
              <a:t>Start a business selling services</a:t>
            </a:r>
          </a:p>
          <a:p>
            <a:pPr marL="520700" indent="-342900"/>
            <a:r>
              <a:rPr lang="en-US" dirty="0" smtClean="0"/>
              <a:t>Succeeds </a:t>
            </a:r>
            <a:r>
              <a:rPr lang="en-US" dirty="0"/>
              <a:t>because of </a:t>
            </a:r>
            <a:r>
              <a:rPr lang="en-US" dirty="0" smtClean="0"/>
              <a:t>collaboration</a:t>
            </a:r>
            <a:endParaRPr lang="en-US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5"/>
          <p:cNvSpPr>
            <a:spLocks noGrp="1"/>
          </p:cNvSpPr>
          <p:nvPr>
            <p:ph type="title"/>
          </p:nvPr>
        </p:nvSpPr>
        <p:spPr>
          <a:xfrm>
            <a:off x="1374868" y="1116874"/>
            <a:ext cx="1566407" cy="1562431"/>
          </a:xfrm>
        </p:spPr>
        <p:txBody>
          <a:bodyPr/>
          <a:lstStyle/>
          <a:p>
            <a:r>
              <a:rPr lang="en-US" sz="3200" dirty="0" smtClean="0">
                <a:latin typeface="Arial" charset="0"/>
                <a:cs typeface="Arial" charset="0"/>
              </a:rPr>
              <a:t>Source Code Sample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593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0607" y="464065"/>
            <a:ext cx="82296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auto">
          <a:xfrm>
            <a:off x="3505200" y="3909502"/>
            <a:ext cx="1752600" cy="1611312"/>
          </a:xfrm>
          <a:custGeom>
            <a:avLst/>
            <a:gdLst>
              <a:gd name="connsiteX0" fmla="*/ 0 w 1611391"/>
              <a:gd name="connsiteY0" fmla="*/ 805696 h 1611391"/>
              <a:gd name="connsiteX1" fmla="*/ 235984 w 1611391"/>
              <a:gd name="connsiteY1" fmla="*/ 235983 h 1611391"/>
              <a:gd name="connsiteX2" fmla="*/ 805698 w 1611391"/>
              <a:gd name="connsiteY2" fmla="*/ 1 h 1611391"/>
              <a:gd name="connsiteX3" fmla="*/ 1375411 w 1611391"/>
              <a:gd name="connsiteY3" fmla="*/ 235985 h 1611391"/>
              <a:gd name="connsiteX4" fmla="*/ 1611393 w 1611391"/>
              <a:gd name="connsiteY4" fmla="*/ 805699 h 1611391"/>
              <a:gd name="connsiteX5" fmla="*/ 1375410 w 1611391"/>
              <a:gd name="connsiteY5" fmla="*/ 1375412 h 1611391"/>
              <a:gd name="connsiteX6" fmla="*/ 805697 w 1611391"/>
              <a:gd name="connsiteY6" fmla="*/ 1611395 h 1611391"/>
              <a:gd name="connsiteX7" fmla="*/ 235984 w 1611391"/>
              <a:gd name="connsiteY7" fmla="*/ 1375412 h 1611391"/>
              <a:gd name="connsiteX8" fmla="*/ 2 w 1611391"/>
              <a:gd name="connsiteY8" fmla="*/ 805698 h 1611391"/>
              <a:gd name="connsiteX9" fmla="*/ 0 w 1611391"/>
              <a:gd name="connsiteY9" fmla="*/ 805696 h 161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1391" h="1611391">
                <a:moveTo>
                  <a:pt x="0" y="805696"/>
                </a:moveTo>
                <a:cubicBezTo>
                  <a:pt x="0" y="592012"/>
                  <a:pt x="84886" y="387080"/>
                  <a:pt x="235984" y="235983"/>
                </a:cubicBezTo>
                <a:cubicBezTo>
                  <a:pt x="387082" y="84886"/>
                  <a:pt x="592014" y="1"/>
                  <a:pt x="805698" y="1"/>
                </a:cubicBezTo>
                <a:cubicBezTo>
                  <a:pt x="1019382" y="1"/>
                  <a:pt x="1224314" y="84887"/>
                  <a:pt x="1375411" y="235985"/>
                </a:cubicBezTo>
                <a:cubicBezTo>
                  <a:pt x="1526508" y="387083"/>
                  <a:pt x="1611393" y="592015"/>
                  <a:pt x="1611393" y="805699"/>
                </a:cubicBezTo>
                <a:cubicBezTo>
                  <a:pt x="1611393" y="1019383"/>
                  <a:pt x="1526507" y="1224315"/>
                  <a:pt x="1375410" y="1375412"/>
                </a:cubicBezTo>
                <a:cubicBezTo>
                  <a:pt x="1224313" y="1526509"/>
                  <a:pt x="1019381" y="1611395"/>
                  <a:pt x="805697" y="1611395"/>
                </a:cubicBezTo>
                <a:cubicBezTo>
                  <a:pt x="592013" y="1611395"/>
                  <a:pt x="387081" y="1526509"/>
                  <a:pt x="235984" y="1375412"/>
                </a:cubicBezTo>
                <a:cubicBezTo>
                  <a:pt x="84887" y="1224315"/>
                  <a:pt x="1" y="1019382"/>
                  <a:pt x="2" y="805698"/>
                </a:cubicBezTo>
                <a:lnTo>
                  <a:pt x="0" y="80569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50588" tIns="250588" rIns="250588" bIns="250588" spcCol="1270" anchor="ctr"/>
          <a:lstStyle/>
          <a:p>
            <a:pPr algn="ctr" defTabSz="10223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300" b="1" dirty="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1" name="Left Arrow 10"/>
          <p:cNvSpPr/>
          <p:nvPr/>
        </p:nvSpPr>
        <p:spPr bwMode="auto">
          <a:xfrm rot="10800000">
            <a:off x="3505201" y="2667000"/>
            <a:ext cx="1731963" cy="458788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00B05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 bwMode="auto">
          <a:xfrm>
            <a:off x="2060575" y="1806374"/>
            <a:ext cx="1530350" cy="2251075"/>
          </a:xfrm>
          <a:custGeom>
            <a:avLst/>
            <a:gdLst>
              <a:gd name="connsiteX0" fmla="*/ 0 w 1530822"/>
              <a:gd name="connsiteY0" fmla="*/ 153082 h 2250578"/>
              <a:gd name="connsiteX1" fmla="*/ 44837 w 1530822"/>
              <a:gd name="connsiteY1" fmla="*/ 44837 h 2250578"/>
              <a:gd name="connsiteX2" fmla="*/ 153082 w 1530822"/>
              <a:gd name="connsiteY2" fmla="*/ 0 h 2250578"/>
              <a:gd name="connsiteX3" fmla="*/ 1377740 w 1530822"/>
              <a:gd name="connsiteY3" fmla="*/ 0 h 2250578"/>
              <a:gd name="connsiteX4" fmla="*/ 1485985 w 1530822"/>
              <a:gd name="connsiteY4" fmla="*/ 44837 h 2250578"/>
              <a:gd name="connsiteX5" fmla="*/ 1530822 w 1530822"/>
              <a:gd name="connsiteY5" fmla="*/ 153082 h 2250578"/>
              <a:gd name="connsiteX6" fmla="*/ 1530822 w 1530822"/>
              <a:gd name="connsiteY6" fmla="*/ 2097496 h 2250578"/>
              <a:gd name="connsiteX7" fmla="*/ 1485985 w 1530822"/>
              <a:gd name="connsiteY7" fmla="*/ 2205741 h 2250578"/>
              <a:gd name="connsiteX8" fmla="*/ 1377740 w 1530822"/>
              <a:gd name="connsiteY8" fmla="*/ 2250578 h 2250578"/>
              <a:gd name="connsiteX9" fmla="*/ 153082 w 1530822"/>
              <a:gd name="connsiteY9" fmla="*/ 2250578 h 2250578"/>
              <a:gd name="connsiteX10" fmla="*/ 44837 w 1530822"/>
              <a:gd name="connsiteY10" fmla="*/ 2205741 h 2250578"/>
              <a:gd name="connsiteX11" fmla="*/ 0 w 1530822"/>
              <a:gd name="connsiteY11" fmla="*/ 2097496 h 2250578"/>
              <a:gd name="connsiteX12" fmla="*/ 0 w 1530822"/>
              <a:gd name="connsiteY12" fmla="*/ 153082 h 225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30822" h="2250578">
                <a:moveTo>
                  <a:pt x="0" y="153082"/>
                </a:moveTo>
                <a:cubicBezTo>
                  <a:pt x="0" y="112482"/>
                  <a:pt x="16128" y="73545"/>
                  <a:pt x="44837" y="44837"/>
                </a:cubicBezTo>
                <a:cubicBezTo>
                  <a:pt x="73545" y="16129"/>
                  <a:pt x="112483" y="0"/>
                  <a:pt x="153082" y="0"/>
                </a:cubicBezTo>
                <a:lnTo>
                  <a:pt x="1377740" y="0"/>
                </a:lnTo>
                <a:cubicBezTo>
                  <a:pt x="1418340" y="0"/>
                  <a:pt x="1457277" y="16128"/>
                  <a:pt x="1485985" y="44837"/>
                </a:cubicBezTo>
                <a:cubicBezTo>
                  <a:pt x="1514693" y="73545"/>
                  <a:pt x="1530822" y="112483"/>
                  <a:pt x="1530822" y="153082"/>
                </a:cubicBezTo>
                <a:lnTo>
                  <a:pt x="1530822" y="2097496"/>
                </a:lnTo>
                <a:cubicBezTo>
                  <a:pt x="1530822" y="2138096"/>
                  <a:pt x="1514694" y="2177033"/>
                  <a:pt x="1485985" y="2205741"/>
                </a:cubicBezTo>
                <a:cubicBezTo>
                  <a:pt x="1457277" y="2234449"/>
                  <a:pt x="1418340" y="2250578"/>
                  <a:pt x="1377740" y="2250578"/>
                </a:cubicBezTo>
                <a:lnTo>
                  <a:pt x="153082" y="2250578"/>
                </a:lnTo>
                <a:cubicBezTo>
                  <a:pt x="112482" y="2250578"/>
                  <a:pt x="73545" y="2234450"/>
                  <a:pt x="44837" y="2205741"/>
                </a:cubicBezTo>
                <a:cubicBezTo>
                  <a:pt x="16129" y="2177033"/>
                  <a:pt x="0" y="2138095"/>
                  <a:pt x="0" y="2097496"/>
                </a:cubicBezTo>
                <a:lnTo>
                  <a:pt x="0" y="153082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003">
            <a:schemeClr val="lt2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0556" tIns="90556" rIns="90556" bIns="90556" spcCol="1270" anchor="ctr"/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400" b="1" dirty="0">
                <a:solidFill>
                  <a:srgbClr val="000510"/>
                </a:solidFill>
                <a:latin typeface="+mj-lt"/>
                <a:hlinkClick r:id="rId3"/>
              </a:rPr>
              <a:t>Source code</a:t>
            </a:r>
            <a:r>
              <a:rPr lang="en-US" sz="2400" b="1" dirty="0">
                <a:solidFill>
                  <a:srgbClr val="000510"/>
                </a:solidFill>
                <a:latin typeface="+mj-lt"/>
              </a:rPr>
              <a:t>: Human readable computer code</a:t>
            </a:r>
          </a:p>
        </p:txBody>
      </p:sp>
      <p:sp>
        <p:nvSpPr>
          <p:cNvPr id="13" name="Bent Arrow 12"/>
          <p:cNvSpPr/>
          <p:nvPr/>
        </p:nvSpPr>
        <p:spPr bwMode="auto">
          <a:xfrm rot="10800000">
            <a:off x="5219701" y="4065947"/>
            <a:ext cx="1349375" cy="998538"/>
          </a:xfrm>
          <a:prstGeom prst="bentArrow">
            <a:avLst/>
          </a:prstGeom>
          <a:solidFill>
            <a:srgbClr val="00B05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 bwMode="auto">
          <a:xfrm>
            <a:off x="5257801" y="1713272"/>
            <a:ext cx="1901825" cy="2362200"/>
          </a:xfrm>
          <a:custGeom>
            <a:avLst/>
            <a:gdLst>
              <a:gd name="connsiteX0" fmla="*/ 0 w 1530822"/>
              <a:gd name="connsiteY0" fmla="*/ 153082 h 2012823"/>
              <a:gd name="connsiteX1" fmla="*/ 44837 w 1530822"/>
              <a:gd name="connsiteY1" fmla="*/ 44837 h 2012823"/>
              <a:gd name="connsiteX2" fmla="*/ 153082 w 1530822"/>
              <a:gd name="connsiteY2" fmla="*/ 0 h 2012823"/>
              <a:gd name="connsiteX3" fmla="*/ 1377740 w 1530822"/>
              <a:gd name="connsiteY3" fmla="*/ 0 h 2012823"/>
              <a:gd name="connsiteX4" fmla="*/ 1485985 w 1530822"/>
              <a:gd name="connsiteY4" fmla="*/ 44837 h 2012823"/>
              <a:gd name="connsiteX5" fmla="*/ 1530822 w 1530822"/>
              <a:gd name="connsiteY5" fmla="*/ 153082 h 2012823"/>
              <a:gd name="connsiteX6" fmla="*/ 1530822 w 1530822"/>
              <a:gd name="connsiteY6" fmla="*/ 1859741 h 2012823"/>
              <a:gd name="connsiteX7" fmla="*/ 1485985 w 1530822"/>
              <a:gd name="connsiteY7" fmla="*/ 1967986 h 2012823"/>
              <a:gd name="connsiteX8" fmla="*/ 1377740 w 1530822"/>
              <a:gd name="connsiteY8" fmla="*/ 2012823 h 2012823"/>
              <a:gd name="connsiteX9" fmla="*/ 153082 w 1530822"/>
              <a:gd name="connsiteY9" fmla="*/ 2012823 h 2012823"/>
              <a:gd name="connsiteX10" fmla="*/ 44837 w 1530822"/>
              <a:gd name="connsiteY10" fmla="*/ 1967986 h 2012823"/>
              <a:gd name="connsiteX11" fmla="*/ 0 w 1530822"/>
              <a:gd name="connsiteY11" fmla="*/ 1859741 h 2012823"/>
              <a:gd name="connsiteX12" fmla="*/ 0 w 1530822"/>
              <a:gd name="connsiteY12" fmla="*/ 153082 h 201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30822" h="2012823">
                <a:moveTo>
                  <a:pt x="0" y="153082"/>
                </a:moveTo>
                <a:cubicBezTo>
                  <a:pt x="0" y="112482"/>
                  <a:pt x="16128" y="73545"/>
                  <a:pt x="44837" y="44837"/>
                </a:cubicBezTo>
                <a:cubicBezTo>
                  <a:pt x="73545" y="16129"/>
                  <a:pt x="112483" y="0"/>
                  <a:pt x="153082" y="0"/>
                </a:cubicBezTo>
                <a:lnTo>
                  <a:pt x="1377740" y="0"/>
                </a:lnTo>
                <a:cubicBezTo>
                  <a:pt x="1418340" y="0"/>
                  <a:pt x="1457277" y="16128"/>
                  <a:pt x="1485985" y="44837"/>
                </a:cubicBezTo>
                <a:cubicBezTo>
                  <a:pt x="1514693" y="73545"/>
                  <a:pt x="1530822" y="112483"/>
                  <a:pt x="1530822" y="153082"/>
                </a:cubicBezTo>
                <a:lnTo>
                  <a:pt x="1530822" y="1859741"/>
                </a:lnTo>
                <a:cubicBezTo>
                  <a:pt x="1530822" y="1900341"/>
                  <a:pt x="1514694" y="1939278"/>
                  <a:pt x="1485985" y="1967986"/>
                </a:cubicBezTo>
                <a:cubicBezTo>
                  <a:pt x="1457277" y="1996694"/>
                  <a:pt x="1418340" y="2012823"/>
                  <a:pt x="1377740" y="2012823"/>
                </a:cubicBezTo>
                <a:lnTo>
                  <a:pt x="153082" y="2012823"/>
                </a:lnTo>
                <a:cubicBezTo>
                  <a:pt x="112482" y="2012823"/>
                  <a:pt x="73545" y="1996695"/>
                  <a:pt x="44837" y="1967986"/>
                </a:cubicBezTo>
                <a:cubicBezTo>
                  <a:pt x="16129" y="1939278"/>
                  <a:pt x="0" y="1900340"/>
                  <a:pt x="0" y="1859741"/>
                </a:cubicBezTo>
                <a:lnTo>
                  <a:pt x="0" y="153082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003">
            <a:schemeClr val="lt1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7221" tIns="77221" rIns="77221" bIns="77221" spcCol="1270" anchor="ctr"/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000" b="1" dirty="0">
                <a:solidFill>
                  <a:srgbClr val="000510"/>
                </a:solidFill>
                <a:latin typeface="+mj-lt"/>
                <a:hlinkClick r:id="rId4"/>
              </a:rPr>
              <a:t>Machine code</a:t>
            </a:r>
            <a:r>
              <a:rPr lang="en-US" sz="2000" b="1" dirty="0">
                <a:solidFill>
                  <a:srgbClr val="000510"/>
                </a:solidFill>
                <a:latin typeface="+mj-lt"/>
              </a:rPr>
              <a:t>: Source </a:t>
            </a:r>
            <a:r>
              <a:rPr lang="en-US" sz="2000" b="1" dirty="0" smtClean="0">
                <a:solidFill>
                  <a:srgbClr val="000510"/>
                </a:solidFill>
                <a:latin typeface="+mj-lt"/>
              </a:rPr>
              <a:t>code </a:t>
            </a:r>
            <a:r>
              <a:rPr lang="en-US" sz="2000" b="1" dirty="0">
                <a:solidFill>
                  <a:srgbClr val="000510"/>
                </a:solidFill>
                <a:latin typeface="+mj-lt"/>
              </a:rPr>
              <a:t>compiled into  instructions executed directly by </a:t>
            </a:r>
            <a:r>
              <a:rPr lang="en-US" sz="2000" b="1" dirty="0" smtClean="0">
                <a:solidFill>
                  <a:srgbClr val="000510"/>
                </a:solidFill>
                <a:latin typeface="+mj-lt"/>
              </a:rPr>
              <a:t>computer’s </a:t>
            </a:r>
            <a:r>
              <a:rPr lang="en-US" sz="2000" b="1" dirty="0">
                <a:solidFill>
                  <a:srgbClr val="000510"/>
                </a:solidFill>
                <a:latin typeface="+mj-lt"/>
              </a:rPr>
              <a:t>CPU</a:t>
            </a:r>
          </a:p>
        </p:txBody>
      </p:sp>
      <p:sp>
        <p:nvSpPr>
          <p:cNvPr id="5735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How Does Open Source Work?</a:t>
            </a:r>
          </a:p>
        </p:txBody>
      </p:sp>
      <p:sp>
        <p:nvSpPr>
          <p:cNvPr id="96265" name="Footer Placeholder 4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96262" name="TextBox 7"/>
          <p:cNvSpPr txBox="1">
            <a:spLocks noChangeArrowheads="1"/>
          </p:cNvSpPr>
          <p:nvPr/>
        </p:nvSpPr>
        <p:spPr bwMode="auto">
          <a:xfrm>
            <a:off x="7543799" y="1593799"/>
            <a:ext cx="2558845" cy="28623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ash"/>
            <a:miter lim="800000"/>
            <a:headEnd/>
            <a:tailEnd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en-US" sz="2000" dirty="0">
                <a:hlinkClick r:id="rId5"/>
              </a:rPr>
              <a:t>Closed-source or proprietary software</a:t>
            </a:r>
            <a:r>
              <a:rPr lang="en-US" sz="2000" dirty="0"/>
              <a:t>  </a:t>
            </a:r>
            <a:r>
              <a:rPr lang="en-US" sz="2000" dirty="0" smtClean="0"/>
              <a:t>Only </a:t>
            </a:r>
            <a:r>
              <a:rPr lang="en-US" sz="2000" dirty="0"/>
              <a:t>available to trusted employees and carefully vetted </a:t>
            </a:r>
            <a:r>
              <a:rPr lang="en-US" sz="2000" dirty="0" smtClean="0"/>
              <a:t>contractors</a:t>
            </a:r>
            <a:endParaRPr lang="en-US" sz="2000" dirty="0"/>
          </a:p>
          <a:p>
            <a:pPr>
              <a:defRPr/>
            </a:pPr>
            <a:r>
              <a:rPr lang="en-US" sz="2000" dirty="0">
                <a:hlinkClick r:id="rId6"/>
              </a:rPr>
              <a:t>Open-source software</a:t>
            </a:r>
            <a:r>
              <a:rPr lang="en-US" sz="2000" dirty="0"/>
              <a:t> available to </a:t>
            </a:r>
            <a:r>
              <a:rPr lang="en-US" sz="2000" dirty="0" smtClean="0"/>
              <a:t>public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So, Is Open Source Viable?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Depends on requirements and </a:t>
            </a:r>
            <a:r>
              <a:rPr lang="en-US" dirty="0" smtClean="0">
                <a:solidFill>
                  <a:schemeClr val="accent3">
                    <a:lumMod val="10000"/>
                  </a:schemeClr>
                </a:solidFill>
              </a:rPr>
              <a:t>constraints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accent3">
                    <a:lumMod val="10000"/>
                  </a:schemeClr>
                </a:solidFill>
              </a:rPr>
              <a:t>“</a:t>
            </a:r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Free” open source software </a:t>
            </a:r>
            <a:r>
              <a:rPr lang="en-US" dirty="0" smtClean="0">
                <a:solidFill>
                  <a:schemeClr val="accent3">
                    <a:lumMod val="10000"/>
                  </a:schemeClr>
                </a:solidFill>
              </a:rPr>
              <a:t>might require </a:t>
            </a:r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support and operational costs </a:t>
            </a:r>
            <a:r>
              <a:rPr lang="en-US" dirty="0" smtClean="0">
                <a:solidFill>
                  <a:schemeClr val="accent3">
                    <a:lumMod val="10000"/>
                  </a:schemeClr>
                </a:solidFill>
              </a:rPr>
              <a:t>exceed cost of </a:t>
            </a:r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licensing </a:t>
            </a:r>
            <a:r>
              <a:rPr lang="en-US" dirty="0" smtClean="0">
                <a:solidFill>
                  <a:schemeClr val="accent3">
                    <a:lumMod val="10000"/>
                  </a:schemeClr>
                </a:solidFill>
              </a:rPr>
              <a:t>fee</a:t>
            </a:r>
          </a:p>
          <a:p>
            <a:r>
              <a:rPr lang="en-US" dirty="0" smtClean="0">
                <a:latin typeface="Arial" charset="0"/>
              </a:rPr>
              <a:t>Future </a:t>
            </a:r>
            <a:r>
              <a:rPr lang="en-US" dirty="0">
                <a:latin typeface="Arial" charset="0"/>
              </a:rPr>
              <a:t>a blend of both proprietary and </a:t>
            </a:r>
            <a:r>
              <a:rPr lang="en-US" dirty="0" smtClean="0">
                <a:latin typeface="Arial" charset="0"/>
              </a:rPr>
              <a:t>open source software</a:t>
            </a:r>
            <a:endParaRPr lang="en-US" dirty="0">
              <a:latin typeface="Arial" charset="0"/>
            </a:endParaRPr>
          </a:p>
          <a:p>
            <a:r>
              <a:rPr lang="en-US" b="1" dirty="0" smtClean="0">
                <a:latin typeface="Arial" charset="0"/>
              </a:rPr>
              <a:t>C</a:t>
            </a:r>
            <a:r>
              <a:rPr lang="en-US" b="1" dirty="0" smtClean="0"/>
              <a:t>losed </a:t>
            </a:r>
            <a:r>
              <a:rPr lang="en-US" b="1" dirty="0"/>
              <a:t>source </a:t>
            </a:r>
            <a:r>
              <a:rPr lang="en-US" dirty="0" smtClean="0"/>
              <a:t>project</a:t>
            </a:r>
          </a:p>
          <a:p>
            <a:pPr lvl="2"/>
            <a:r>
              <a:rPr lang="en-US" dirty="0" smtClean="0"/>
              <a:t>Source </a:t>
            </a:r>
            <a:r>
              <a:rPr lang="en-US" dirty="0"/>
              <a:t>code </a:t>
            </a:r>
            <a:r>
              <a:rPr lang="en-US" dirty="0" smtClean="0"/>
              <a:t>highly protected, only </a:t>
            </a:r>
            <a:r>
              <a:rPr lang="en-US" dirty="0"/>
              <a:t>available to trusted employees and carefully vetted </a:t>
            </a:r>
            <a:r>
              <a:rPr lang="en-US" dirty="0" smtClean="0"/>
              <a:t>contractors</a:t>
            </a:r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</a:t>
            </a:r>
            <a:r>
              <a:rPr lang="en-US" dirty="0" smtClean="0"/>
              <a:t>Guide: </a:t>
            </a:r>
            <a:r>
              <a:rPr lang="en-US" dirty="0"/>
              <a:t>Free Apps </a:t>
            </a:r>
            <a:r>
              <a:rPr lang="en-US" dirty="0" smtClean="0"/>
              <a:t>for </a:t>
            </a:r>
            <a:r>
              <a:rPr lang="en-US" dirty="0"/>
              <a:t>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</a:t>
            </a:r>
            <a:r>
              <a:rPr lang="en-US" dirty="0" smtClean="0"/>
              <a:t>monetize </a:t>
            </a:r>
            <a:r>
              <a:rPr lang="en-US" dirty="0"/>
              <a:t>free apps? </a:t>
            </a:r>
            <a:endParaRPr lang="en-US" dirty="0" smtClean="0"/>
          </a:p>
          <a:p>
            <a:r>
              <a:rPr lang="en-US" dirty="0"/>
              <a:t>“If you’re not paying for it, </a:t>
            </a:r>
            <a:r>
              <a:rPr lang="en-US" i="1" dirty="0"/>
              <a:t>you</a:t>
            </a:r>
            <a:r>
              <a:rPr lang="en-US" dirty="0"/>
              <a:t> are the product</a:t>
            </a:r>
            <a:r>
              <a:rPr lang="en-US" dirty="0" smtClean="0"/>
              <a:t>.”</a:t>
            </a:r>
          </a:p>
          <a:p>
            <a:r>
              <a:rPr lang="en-US" b="1" dirty="0" smtClean="0"/>
              <a:t>Data Brokers</a:t>
            </a:r>
          </a:p>
          <a:p>
            <a:r>
              <a:rPr lang="en-US" b="1" dirty="0" smtClean="0">
                <a:hlinkClick r:id="rId3"/>
              </a:rPr>
              <a:t>Snoopwall reports</a:t>
            </a:r>
            <a:endParaRPr lang="en-US" b="1" dirty="0" smtClean="0"/>
          </a:p>
          <a:p>
            <a:pPr lvl="2"/>
            <a:r>
              <a:rPr lang="en-US" b="1" dirty="0" smtClean="0"/>
              <a:t>Flashlight Apps</a:t>
            </a:r>
          </a:p>
          <a:p>
            <a:pPr lvl="2"/>
            <a:r>
              <a:rPr lang="en-US" sz="2400" dirty="0" smtClean="0"/>
              <a:t>Require </a:t>
            </a:r>
            <a:r>
              <a:rPr lang="en-US" sz="2400" dirty="0"/>
              <a:t>permission to access data about your location, network connectivity</a:t>
            </a:r>
            <a:r>
              <a:rPr lang="en-US" sz="2400" dirty="0" smtClean="0"/>
              <a:t>, </a:t>
            </a:r>
            <a:r>
              <a:rPr lang="en-US" sz="2400" dirty="0"/>
              <a:t>USB </a:t>
            </a:r>
            <a:r>
              <a:rPr lang="en-US" sz="2400" dirty="0" smtClean="0"/>
              <a:t>storage</a:t>
            </a:r>
            <a:r>
              <a:rPr lang="en-US" sz="2400" dirty="0"/>
              <a:t>,</a:t>
            </a:r>
            <a:r>
              <a:rPr lang="en-US" sz="2400" dirty="0" smtClean="0"/>
              <a:t> </a:t>
            </a:r>
            <a:r>
              <a:rPr lang="en-US" sz="2400" dirty="0"/>
              <a:t>install shortcuts, receive data to/from the Internet, modify your system settings, and disable your screen </a:t>
            </a:r>
            <a:r>
              <a:rPr lang="en-US" sz="2400" dirty="0" smtClean="0"/>
              <a:t>lock</a:t>
            </a:r>
            <a:endParaRPr lang="en-US" sz="2400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407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533" y="1100667"/>
            <a:ext cx="1896534" cy="954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SnoopWall report </a:t>
            </a:r>
          </a:p>
        </p:txBody>
      </p:sp>
      <p:pic>
        <p:nvPicPr>
          <p:cNvPr id="8" name="Picture 7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3067" y="574156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28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Guide: Keeping Up to Speed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3" y="1525750"/>
            <a:ext cx="10515600" cy="4023360"/>
          </a:xfrm>
        </p:spPr>
        <p:txBody>
          <a:bodyPr>
            <a:normAutofit/>
          </a:bodyPr>
          <a:lstStyle/>
          <a:p>
            <a:pPr marL="457200" indent="-277813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Relentless pace of change in technology</a:t>
            </a:r>
          </a:p>
          <a:p>
            <a:pPr marL="457200" indent="-277813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century business professional cannot bury head in sand</a:t>
            </a:r>
          </a:p>
          <a:p>
            <a:pPr marL="457200" indent="-277813">
              <a:buFont typeface="Arial" panose="020B0604020202020204" pitchFamily="34" charset="0"/>
              <a:buChar char="•"/>
              <a:defRPr/>
            </a:pPr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knowledge of IT to </a:t>
            </a:r>
            <a:r>
              <a:rPr lang="en-US" dirty="0" smtClean="0"/>
              <a:t>gain competitive advantage</a:t>
            </a:r>
          </a:p>
          <a:p>
            <a:pPr marL="457200" indent="-277813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Don’t </a:t>
            </a:r>
            <a:r>
              <a:rPr lang="en-US" dirty="0"/>
              <a:t>ignore </a:t>
            </a:r>
            <a:r>
              <a:rPr lang="en-US" dirty="0" smtClean="0"/>
              <a:t>technology</a:t>
            </a:r>
          </a:p>
          <a:p>
            <a:pPr marL="742950" lvl="2" indent="-338138">
              <a:buClrTx/>
              <a:buFont typeface="Wingdings" pitchFamily="2" charset="2"/>
              <a:buChar char="Ø"/>
              <a:defRPr/>
            </a:pPr>
            <a:r>
              <a:rPr lang="en-US" dirty="0" smtClean="0"/>
              <a:t>Read articles, technology ads, attend seminars and workshops</a:t>
            </a:r>
          </a:p>
          <a:p>
            <a:pPr marL="457200" indent="-277813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Get </a:t>
            </a:r>
            <a:r>
              <a:rPr lang="en-US" dirty="0"/>
              <a:t>involved as a user </a:t>
            </a:r>
            <a:r>
              <a:rPr lang="en-US" dirty="0" smtClean="0"/>
              <a:t>representative in </a:t>
            </a:r>
            <a:r>
              <a:rPr lang="en-US" dirty="0"/>
              <a:t>technology </a:t>
            </a:r>
            <a:r>
              <a:rPr lang="en-US" dirty="0" smtClean="0"/>
              <a:t>committees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Knowledge In This Chapter Help You?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your involvement with </a:t>
            </a:r>
            <a:r>
              <a:rPr lang="en-US" dirty="0"/>
              <a:t>technology in </a:t>
            </a:r>
            <a:r>
              <a:rPr lang="en-US" dirty="0" smtClean="0"/>
              <a:t>commerce</a:t>
            </a:r>
          </a:p>
          <a:p>
            <a:r>
              <a:rPr lang="en-US" dirty="0"/>
              <a:t>Y</a:t>
            </a:r>
            <a:r>
              <a:rPr lang="en-US" dirty="0" smtClean="0"/>
              <a:t>ou learned </a:t>
            </a:r>
            <a:r>
              <a:rPr lang="en-US" dirty="0"/>
              <a:t>about hardware and </a:t>
            </a:r>
            <a:r>
              <a:rPr lang="en-US" dirty="0" smtClean="0"/>
              <a:t>software</a:t>
            </a:r>
          </a:p>
          <a:p>
            <a:r>
              <a:rPr lang="en-US" dirty="0" smtClean="0"/>
              <a:t>Gained knowledge </a:t>
            </a:r>
            <a:r>
              <a:rPr lang="en-US" dirty="0"/>
              <a:t>of application software </a:t>
            </a:r>
            <a:r>
              <a:rPr lang="en-US" dirty="0" smtClean="0"/>
              <a:t>sources</a:t>
            </a:r>
          </a:p>
          <a:p>
            <a:r>
              <a:rPr lang="en-US" dirty="0" smtClean="0"/>
              <a:t>Learned about open source </a:t>
            </a:r>
            <a:r>
              <a:rPr lang="en-US" dirty="0"/>
              <a:t>software and </a:t>
            </a:r>
            <a:r>
              <a:rPr lang="en-US" dirty="0" smtClean="0"/>
              <a:t>why not always </a:t>
            </a:r>
            <a:r>
              <a:rPr lang="en-US" dirty="0"/>
              <a:t>viable </a:t>
            </a:r>
            <a:r>
              <a:rPr lang="en-US" dirty="0" smtClean="0"/>
              <a:t>option</a:t>
            </a:r>
          </a:p>
          <a:p>
            <a:r>
              <a:rPr lang="en-US" dirty="0" smtClean="0"/>
              <a:t>Learned hardware/software </a:t>
            </a:r>
            <a:r>
              <a:rPr lang="en-US" dirty="0"/>
              <a:t>knowledge is </a:t>
            </a:r>
            <a:r>
              <a:rPr lang="en-US" dirty="0" smtClean="0"/>
              <a:t>perishable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90728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Review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3738" indent="-693738">
              <a:buNone/>
            </a:pPr>
            <a:r>
              <a:rPr lang="en-US" dirty="0"/>
              <a:t>Q1: What do business professionals need to know about computer hardware?</a:t>
            </a:r>
          </a:p>
          <a:p>
            <a:pPr marL="693738" indent="-693738">
              <a:buNone/>
            </a:pPr>
            <a:r>
              <a:rPr lang="en-US" dirty="0"/>
              <a:t>Q2: How can new hardware affect competitive strategies?</a:t>
            </a:r>
          </a:p>
          <a:p>
            <a:pPr marL="693738" indent="-693738">
              <a:buNone/>
            </a:pPr>
            <a:r>
              <a:rPr lang="en-US" dirty="0"/>
              <a:t>Q3: What do business professionals need to know about software?</a:t>
            </a:r>
          </a:p>
          <a:p>
            <a:pPr marL="693738" indent="-693738">
              <a:buNone/>
            </a:pPr>
            <a:r>
              <a:rPr lang="en-US" dirty="0"/>
              <a:t>Q4: Is open source software a viable alternative</a:t>
            </a:r>
            <a:r>
              <a:rPr lang="en-US" dirty="0" smtClean="0"/>
              <a:t>?</a:t>
            </a:r>
          </a:p>
          <a:p>
            <a:pPr marL="1033463" indent="-339725">
              <a:buFont typeface="Wingdings" panose="05000000000000000000" pitchFamily="2" charset="2"/>
              <a:buChar char="Ø"/>
            </a:pPr>
            <a:r>
              <a:rPr lang="en-US" dirty="0"/>
              <a:t>How does the knowledge in this chapter help you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349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Case Study 4: PSA Cruising with Information System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778022" y="1581384"/>
            <a:ext cx="10515600" cy="402336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Port of Singapore is the world’s second busiest in terms of total shipping tonnage </a:t>
            </a:r>
          </a:p>
          <a:p>
            <a:pPr marL="622300" marR="0" lvl="2" indent="-27781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Large protected harbor</a:t>
            </a:r>
          </a:p>
          <a:p>
            <a:pPr marL="622300" marR="0" lvl="2" indent="-27781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Strategically positioned on major trade routes</a:t>
            </a:r>
          </a:p>
          <a:p>
            <a:pPr marL="622300" marR="0" lvl="2" indent="-27781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Skilled manpower </a:t>
            </a:r>
          </a:p>
          <a:p>
            <a:pPr marL="622300" marR="0" lvl="2" indent="-27781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Port of Singapore Authority (PSA) manages harbor facilities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These strengths coupled with an unmatched value proposition provided by information systems account for the port’s success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/>
            <a:r>
              <a:rPr lang="en-US" dirty="0" smtClean="0"/>
              <a:t>Q1: What Do Business Professionals Need to Know About Computer Hardware?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="1" dirty="0"/>
              <a:t>C</a:t>
            </a:r>
            <a:r>
              <a:rPr lang="en-US" b="1" dirty="0" smtClean="0"/>
              <a:t>entral </a:t>
            </a:r>
            <a:r>
              <a:rPr lang="en-US" b="1" dirty="0"/>
              <a:t>processing unit (</a:t>
            </a:r>
            <a:r>
              <a:rPr lang="en-US" b="1" dirty="0" smtClean="0"/>
              <a:t>CPU)</a:t>
            </a:r>
            <a:r>
              <a:rPr lang="en-US" dirty="0"/>
              <a:t> </a:t>
            </a:r>
            <a:r>
              <a:rPr lang="en-US" dirty="0" smtClean="0"/>
              <a:t>- “</a:t>
            </a:r>
            <a:r>
              <a:rPr lang="en-US" dirty="0"/>
              <a:t>the brain</a:t>
            </a:r>
            <a:r>
              <a:rPr lang="en-US" dirty="0" smtClean="0"/>
              <a:t>”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b="1" dirty="0" smtClean="0"/>
              <a:t>ual-processor and</a:t>
            </a:r>
            <a:r>
              <a:rPr lang="en-US" dirty="0" smtClean="0"/>
              <a:t> </a:t>
            </a:r>
            <a:r>
              <a:rPr lang="en-US" b="1" dirty="0" smtClean="0"/>
              <a:t>Quad-processor </a:t>
            </a:r>
            <a:r>
              <a:rPr lang="en-US" dirty="0" smtClean="0"/>
              <a:t>computers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CPUs:</a:t>
            </a:r>
          </a:p>
          <a:p>
            <a:pPr lvl="2" indent="-228600"/>
            <a:r>
              <a:rPr lang="en-US" dirty="0" smtClean="0"/>
              <a:t>Vary </a:t>
            </a:r>
            <a:r>
              <a:rPr lang="en-US" dirty="0"/>
              <a:t>in speed, function</a:t>
            </a:r>
            <a:r>
              <a:rPr lang="en-US" dirty="0" smtClean="0"/>
              <a:t>, cost</a:t>
            </a:r>
          </a:p>
          <a:p>
            <a:pPr lvl="2" indent="-228600"/>
            <a:r>
              <a:rPr lang="en-US" dirty="0"/>
              <a:t>W</a:t>
            </a:r>
            <a:r>
              <a:rPr lang="en-US" dirty="0" smtClean="0"/>
              <a:t>ork </a:t>
            </a:r>
            <a:r>
              <a:rPr lang="en-US" dirty="0"/>
              <a:t>in conjunction with </a:t>
            </a:r>
            <a:r>
              <a:rPr lang="en-US" b="1" dirty="0"/>
              <a:t>main </a:t>
            </a:r>
            <a:r>
              <a:rPr lang="en-US" b="1" dirty="0" smtClean="0"/>
              <a:t>memory (RAM)</a:t>
            </a:r>
            <a:endParaRPr lang="en-US" dirty="0" smtClean="0"/>
          </a:p>
          <a:p>
            <a:pPr lvl="2" indent="-228600"/>
            <a:r>
              <a:rPr lang="en-US" dirty="0" smtClean="0"/>
              <a:t>Read </a:t>
            </a:r>
            <a:r>
              <a:rPr lang="en-US" dirty="0"/>
              <a:t>data and </a:t>
            </a:r>
            <a:r>
              <a:rPr lang="en-US" dirty="0" smtClean="0"/>
              <a:t>instructions from </a:t>
            </a:r>
            <a:r>
              <a:rPr lang="en-US" dirty="0"/>
              <a:t>memory, </a:t>
            </a:r>
            <a:r>
              <a:rPr lang="en-US" dirty="0" smtClean="0"/>
              <a:t>stores </a:t>
            </a:r>
            <a:r>
              <a:rPr lang="en-US" dirty="0"/>
              <a:t>results </a:t>
            </a:r>
            <a:r>
              <a:rPr lang="en-US" dirty="0" smtClean="0"/>
              <a:t>of in RAM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134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Case Study 4: PSA Cruising with Information System (cont’d)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761693" y="1581384"/>
            <a:ext cx="10515600" cy="402336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success of the port depends on the effective management of containers</a:t>
            </a:r>
          </a:p>
          <a:p>
            <a:pPr marL="622300" marR="0" lvl="2" indent="-27781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Computer Integrated Terminal Operation System (CITOS) addresses this issue</a:t>
            </a:r>
          </a:p>
          <a:p>
            <a:pPr marL="1087438" marR="0" lvl="3" indent="-346075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Allocates appropriate berth to a ship on arrival</a:t>
            </a:r>
          </a:p>
          <a:p>
            <a:pPr marL="1087438" marR="0" lvl="3" indent="-346075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Decides on the number of cranes required to unload containers</a:t>
            </a:r>
          </a:p>
          <a:p>
            <a:pPr marL="1087438" marR="0" lvl="3" indent="-346075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A1E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Ship planning sub-system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</a:t>
            </a:r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83" y="1559616"/>
            <a:ext cx="10515600" cy="41807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Save </a:t>
            </a:r>
            <a:r>
              <a:rPr lang="en-US" dirty="0"/>
              <a:t>data and </a:t>
            </a:r>
            <a:r>
              <a:rPr lang="en-US" dirty="0" smtClean="0"/>
              <a:t>programs</a:t>
            </a:r>
          </a:p>
          <a:p>
            <a:pPr marL="0" indent="0">
              <a:buNone/>
            </a:pPr>
            <a:r>
              <a:rPr lang="en-US" dirty="0" smtClean="0"/>
              <a:t>Common storage devices</a:t>
            </a:r>
          </a:p>
          <a:p>
            <a:pPr marL="914400" indent="-277813"/>
            <a:r>
              <a:rPr lang="en-US" dirty="0" smtClean="0"/>
              <a:t>Non-volatile</a:t>
            </a:r>
          </a:p>
          <a:p>
            <a:pPr marL="1150938" lvl="2"/>
            <a:r>
              <a:rPr lang="en-US" sz="2400" dirty="0" smtClean="0"/>
              <a:t>Magnetic disks (Hard drive)</a:t>
            </a:r>
          </a:p>
          <a:p>
            <a:pPr marL="1150938" lvl="2"/>
            <a:r>
              <a:rPr lang="en-US" sz="2400" dirty="0" smtClean="0"/>
              <a:t>Solid-state storage (SSD)</a:t>
            </a:r>
          </a:p>
          <a:p>
            <a:pPr marL="1150938" lvl="2"/>
            <a:r>
              <a:rPr lang="en-US" sz="2400" dirty="0" smtClean="0"/>
              <a:t>Thumb drives</a:t>
            </a:r>
          </a:p>
          <a:p>
            <a:pPr marL="1150938" lvl="2"/>
            <a:r>
              <a:rPr lang="en-US" sz="2400" dirty="0" smtClean="0"/>
              <a:t>Optical disks (CD/DVD)</a:t>
            </a:r>
            <a:endParaRPr lang="en-US" dirty="0" smtClean="0"/>
          </a:p>
          <a:p>
            <a:pPr marL="914400" indent="-277813"/>
            <a:r>
              <a:rPr lang="en-US" b="1" dirty="0" smtClean="0"/>
              <a:t>Volatile</a:t>
            </a:r>
          </a:p>
          <a:p>
            <a:pPr marL="1150938" lvl="2"/>
            <a:r>
              <a:rPr lang="en-US" sz="2400" dirty="0" smtClean="0"/>
              <a:t>Cache </a:t>
            </a:r>
            <a:r>
              <a:rPr lang="en-US" sz="2400" dirty="0"/>
              <a:t>and main memory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7422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Types of Hardware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pic>
        <p:nvPicPr>
          <p:cNvPr id="8" name="Picture 7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9041" y="1564005"/>
            <a:ext cx="8686800" cy="40233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053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  <a:hlinkClick r:id="rId3"/>
              </a:rPr>
              <a:t>Server farm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82949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Copyright © 2016 Pearson Education, Inc. Publishing as Prentice Hall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881743" y="2024062"/>
            <a:ext cx="3200399" cy="2319337"/>
          </a:xfr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58738" indent="-6350">
              <a:buNone/>
              <a:defRPr/>
            </a:pPr>
            <a:r>
              <a:rPr lang="en-US" dirty="0"/>
              <a:t>Server farms </a:t>
            </a:r>
            <a:r>
              <a:rPr lang="en-US" dirty="0" smtClean="0"/>
              <a:t>often </a:t>
            </a:r>
            <a:r>
              <a:rPr lang="en-US" dirty="0"/>
              <a:t>placed in large truck </a:t>
            </a:r>
            <a:r>
              <a:rPr lang="en-US" dirty="0" smtClean="0"/>
              <a:t>trailers holding </a:t>
            </a:r>
            <a:r>
              <a:rPr lang="en-US" dirty="0"/>
              <a:t>5,000 servers or </a:t>
            </a:r>
            <a:r>
              <a:rPr lang="en-US" dirty="0" smtClean="0"/>
              <a:t>more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1129" y="1565409"/>
            <a:ext cx="7229112" cy="396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7468" y="1525179"/>
            <a:ext cx="7815513" cy="4023360"/>
          </a:xfrm>
          <a:prstGeom prst="rect">
            <a:avLst/>
          </a:prstGeom>
        </p:spPr>
      </p:pic>
      <p:sp>
        <p:nvSpPr>
          <p:cNvPr id="1433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Computer Data: Binary Digits (Bits)</a:t>
            </a:r>
          </a:p>
        </p:txBody>
      </p:sp>
      <p:sp>
        <p:nvSpPr>
          <p:cNvPr id="72709" name="Footer Placeholder 4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2133" y="197880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Magnetic spot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3733" y="3996267"/>
            <a:ext cx="247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Reflective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pit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Important Storage Capacity Terminology</a:t>
            </a:r>
          </a:p>
        </p:txBody>
      </p:sp>
      <p:sp>
        <p:nvSpPr>
          <p:cNvPr id="73733" name="Footer Placeholder 4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/>
              <a:t>Copyright © 2017 Pearson Education, Inc.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2697" y="2206487"/>
            <a:ext cx="1948070" cy="181588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Walmart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2.5 PB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customer data.</a:t>
            </a:r>
          </a:p>
        </p:txBody>
      </p:sp>
      <p:pic>
        <p:nvPicPr>
          <p:cNvPr id="8" name="Picture 7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2036" y="1582760"/>
            <a:ext cx="8412480" cy="39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MIS9e Theme">
  <a:themeElements>
    <a:clrScheme name="Custom 12">
      <a:dk1>
        <a:srgbClr val="00040C"/>
      </a:dk1>
      <a:lt1>
        <a:sysClr val="window" lastClr="FFFFFF"/>
      </a:lt1>
      <a:dk2>
        <a:srgbClr val="C8E8F4"/>
      </a:dk2>
      <a:lt2>
        <a:srgbClr val="F9EDA5"/>
      </a:lt2>
      <a:accent1>
        <a:srgbClr val="145064"/>
      </a:accent1>
      <a:accent2>
        <a:srgbClr val="F9EDA5"/>
      </a:accent2>
      <a:accent3>
        <a:srgbClr val="F5E169"/>
      </a:accent3>
      <a:accent4>
        <a:srgbClr val="F5E169"/>
      </a:accent4>
      <a:accent5>
        <a:srgbClr val="F2F2F2"/>
      </a:accent5>
      <a:accent6>
        <a:srgbClr val="BEE5F2"/>
      </a:accent6>
      <a:hlink>
        <a:srgbClr val="002D88"/>
      </a:hlink>
      <a:folHlink>
        <a:srgbClr val="071C24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UMIS9e Theme" id="{66EB9E4B-AB46-4798-BCE1-03A39061C5E2}" vid="{87E52F8C-206F-4679-8716-EB742C6FD0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2">
    <a:dk1>
      <a:srgbClr val="00040C"/>
    </a:dk1>
    <a:lt1>
      <a:sysClr val="window" lastClr="FFFFFF"/>
    </a:lt1>
    <a:dk2>
      <a:srgbClr val="C8E8F4"/>
    </a:dk2>
    <a:lt2>
      <a:srgbClr val="F9EDA5"/>
    </a:lt2>
    <a:accent1>
      <a:srgbClr val="145064"/>
    </a:accent1>
    <a:accent2>
      <a:srgbClr val="F9EDA5"/>
    </a:accent2>
    <a:accent3>
      <a:srgbClr val="F5E169"/>
    </a:accent3>
    <a:accent4>
      <a:srgbClr val="F5E169"/>
    </a:accent4>
    <a:accent5>
      <a:srgbClr val="F2F2F2"/>
    </a:accent5>
    <a:accent6>
      <a:srgbClr val="BEE5F2"/>
    </a:accent6>
    <a:hlink>
      <a:srgbClr val="002D88"/>
    </a:hlink>
    <a:folHlink>
      <a:srgbClr val="071C2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Umis7e</Template>
  <TotalTime>0</TotalTime>
  <Words>2733</Words>
  <Application>Microsoft Office PowerPoint</Application>
  <PresentationFormat>Custom</PresentationFormat>
  <Paragraphs>315</Paragraphs>
  <Slides>40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UMIS9e Theme</vt:lpstr>
      <vt:lpstr>Chapter 4</vt:lpstr>
      <vt:lpstr>“3D Printing Our Own Drones Isn’t Going to Save Us Enough Money.” </vt:lpstr>
      <vt:lpstr>Study Questions </vt:lpstr>
      <vt:lpstr>Q1: What Do Business Professionals Need to Know About Computer Hardware?</vt:lpstr>
      <vt:lpstr>Storage Hardware</vt:lpstr>
      <vt:lpstr>Basic Types of Hardware</vt:lpstr>
      <vt:lpstr>Server farm</vt:lpstr>
      <vt:lpstr>Computer Data: Binary Digits (Bits)</vt:lpstr>
      <vt:lpstr>Important Storage Capacity Terminology</vt:lpstr>
      <vt:lpstr>Specifying Hardware with Computer Data Sizes</vt:lpstr>
      <vt:lpstr>Q2: How Can New Hardware Affect Competitive Strategies?</vt:lpstr>
      <vt:lpstr>Internet of Things (IoT)</vt:lpstr>
      <vt:lpstr>Impact of the Internet of Things</vt:lpstr>
      <vt:lpstr>Self-driving Cars by 2019</vt:lpstr>
      <vt:lpstr>Self-driving Cars Will Disrupt Businesses</vt:lpstr>
      <vt:lpstr>3D Printing</vt:lpstr>
      <vt:lpstr>Existing 3D Printing Examples</vt:lpstr>
      <vt:lpstr>So What? New from CES 2015</vt:lpstr>
      <vt:lpstr>Q3: What Do Business Professionals Need to Know About Software?</vt:lpstr>
      <vt:lpstr>Major Operating Systems</vt:lpstr>
      <vt:lpstr>Major Operating Systems (cont'd)</vt:lpstr>
      <vt:lpstr>Example of the Modern Style Interface</vt:lpstr>
      <vt:lpstr>Linux Mint Virtual Machine Running in Microsoft Windows 7 Professional</vt:lpstr>
      <vt:lpstr>Windows Server Computer Hosting Two Virtual Machines</vt:lpstr>
      <vt:lpstr>How Virtual Machine Example</vt:lpstr>
      <vt:lpstr>Owning Versus Licensing</vt:lpstr>
      <vt:lpstr>What Types of Applications Exist, and How Do Organizations Obtain Them?</vt:lpstr>
      <vt:lpstr>What Is Firmware?</vt:lpstr>
      <vt:lpstr>Q4:  Is Open Source Software a Viable Alternative?</vt:lpstr>
      <vt:lpstr>Why Do Programmers Volunteer Their Services to Open Source Projects?</vt:lpstr>
      <vt:lpstr>Source Code Sample</vt:lpstr>
      <vt:lpstr>How Does Open Source Work?</vt:lpstr>
      <vt:lpstr>So, Is Open Source Viable? </vt:lpstr>
      <vt:lpstr>Ethics Guide: Free Apps for Data</vt:lpstr>
      <vt:lpstr>Slide 35</vt:lpstr>
      <vt:lpstr>Guide: Keeping Up to Speed</vt:lpstr>
      <vt:lpstr>How Does the Knowledge In This Chapter Help You?</vt:lpstr>
      <vt:lpstr>Active Review </vt:lpstr>
      <vt:lpstr>Case Study 4: PSA Cruising with Information System</vt:lpstr>
      <vt:lpstr>Case Study 4: PSA Cruising with Information System (cont’d)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2013-10-18T02:31:53Z</dcterms:created>
  <dcterms:modified xsi:type="dcterms:W3CDTF">2016-08-30T04:24:59Z</dcterms:modified>
</cp:coreProperties>
</file>